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312" r:id="rId3"/>
    <p:sldId id="311" r:id="rId4"/>
    <p:sldId id="313" r:id="rId5"/>
    <p:sldId id="314" r:id="rId6"/>
    <p:sldId id="316" r:id="rId7"/>
    <p:sldId id="315" r:id="rId8"/>
    <p:sldId id="257" r:id="rId9"/>
    <p:sldId id="258" r:id="rId10"/>
    <p:sldId id="259" r:id="rId11"/>
    <p:sldId id="260" r:id="rId12"/>
    <p:sldId id="317" r:id="rId13"/>
    <p:sldId id="318" r:id="rId14"/>
    <p:sldId id="319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5143500" type="screen16x9"/>
  <p:notesSz cx="6858000" cy="9144000"/>
  <p:embeddedFontLst>
    <p:embeddedFont>
      <p:font typeface="Source Code Pro" panose="020B0604020202020204" charset="0"/>
      <p:regular r:id="rId62"/>
      <p:bold r:id="rId63"/>
    </p:embeddedFont>
    <p:embeddedFont>
      <p:font typeface="Amatic SC" panose="020B0604020202020204" charset="0"/>
      <p:regular r:id="rId64"/>
      <p:bold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0545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21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33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115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68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2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8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916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316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6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200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81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595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83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Shape 7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7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583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620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896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54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48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99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Shape 8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8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Shape 8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37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141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Shape 8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74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Shape 9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813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577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665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Shape 9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Shape 9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9522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633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Shape 10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98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1274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Shape 10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5811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936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416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Shape 10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8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853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905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Shape 1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Shape 1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315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Shape 1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8434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6534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394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Shape 1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162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Shape 1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14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4591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Shape 1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Shape 1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252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87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525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568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95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37.png"/><Relationship Id="rId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69.png"/><Relationship Id="rId5" Type="http://schemas.openxmlformats.org/officeDocument/2006/relationships/image" Target="../media/image38.png"/><Relationship Id="rId10" Type="http://schemas.openxmlformats.org/officeDocument/2006/relationships/image" Target="../media/image6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Counting 101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 and multiplication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addition rule...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Rob’s Restaurant on 5-points, has 3 chicken dishes, 4 steak dishes, and 3 fish dishes.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many dishes does Rob’s Restaurant have?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addition rule...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498" y="1985125"/>
            <a:ext cx="1998150" cy="19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265175"/>
            <a:ext cx="3150200" cy="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6987" y="2771725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2537" y="2771725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7298" y="1985125"/>
            <a:ext cx="1998150" cy="194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12898" y="1985125"/>
            <a:ext cx="1998150" cy="19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249925" y="4078400"/>
            <a:ext cx="1761900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=10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688" y="1923224"/>
            <a:ext cx="372786" cy="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9">
            <a:alphaModFix/>
          </a:blip>
          <a:srcRect l="5349" r="5349"/>
          <a:stretch/>
        </p:blipFill>
        <p:spPr>
          <a:xfrm>
            <a:off x="3729688" y="1923224"/>
            <a:ext cx="372786" cy="4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10">
            <a:alphaModFix/>
          </a:blip>
          <a:srcRect l="5562" r="5571"/>
          <a:stretch/>
        </p:blipFill>
        <p:spPr>
          <a:xfrm>
            <a:off x="6625289" y="1923224"/>
            <a:ext cx="372786" cy="4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723150" y="2549025"/>
            <a:ext cx="936899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3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4694950" y="2549025"/>
            <a:ext cx="936899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4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590550" y="2549025"/>
            <a:ext cx="936899" cy="5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Cross Products!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2190697"/>
            <a:ext cx="8306959" cy="7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5" y="2004943"/>
            <a:ext cx="3868413" cy="1133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86" y="2004943"/>
            <a:ext cx="2026780" cy="113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2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Cross Products!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" y="2276434"/>
            <a:ext cx="8535591" cy="590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3" y="2276435"/>
            <a:ext cx="1730828" cy="590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3" y="2301835"/>
            <a:ext cx="4013556" cy="590632"/>
          </a:xfrm>
          <a:prstGeom prst="rect">
            <a:avLst/>
          </a:prstGeom>
        </p:spPr>
      </p:pic>
      <p:sp>
        <p:nvSpPr>
          <p:cNvPr id="9" name="Shape 67"/>
          <p:cNvSpPr txBox="1">
            <a:spLocks noGrp="1"/>
          </p:cNvSpPr>
          <p:nvPr>
            <p:ph type="body" idx="1"/>
          </p:nvPr>
        </p:nvSpPr>
        <p:spPr>
          <a:xfrm>
            <a:off x="2151834" y="4049651"/>
            <a:ext cx="4840330" cy="58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we can do this any number of times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42111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Cross Products!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9" y="2160399"/>
            <a:ext cx="8832300" cy="785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56" y="2193716"/>
            <a:ext cx="1166873" cy="718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56" y="2219116"/>
            <a:ext cx="1645844" cy="718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356" y="2244516"/>
            <a:ext cx="1645844" cy="718457"/>
          </a:xfrm>
          <a:prstGeom prst="rect">
            <a:avLst/>
          </a:prstGeom>
        </p:spPr>
      </p:pic>
      <p:sp>
        <p:nvSpPr>
          <p:cNvPr id="7" name="Shape 67"/>
          <p:cNvSpPr txBox="1">
            <a:spLocks noGrp="1"/>
          </p:cNvSpPr>
          <p:nvPr>
            <p:ph type="body" idx="1"/>
          </p:nvPr>
        </p:nvSpPr>
        <p:spPr>
          <a:xfrm>
            <a:off x="2151834" y="4049651"/>
            <a:ext cx="4840330" cy="58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we can do this any number of times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6069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multiplication rule…(cross products)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Rob’s Restaurant, we have the choice of 3 appetizers, 10 main dishes, and 2 desserts.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How many different meals (an appetizer, a main dish, and a dessert) can you get?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rule…(cross products)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29" y="1186543"/>
            <a:ext cx="4440745" cy="40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18" y="1950648"/>
            <a:ext cx="8496481" cy="1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744" y="3446035"/>
            <a:ext cx="3818956" cy="55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rule…(cross products)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what set would represent a meal?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 example one meal is: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(Cheese Sticks, Fried Chicken, Cheese Cake)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23425"/>
            <a:ext cx="6053125" cy="65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475" y="3282437"/>
            <a:ext cx="5915025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rule…(cross products)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00" y="2240689"/>
            <a:ext cx="8057875" cy="6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2950" y="2902825"/>
            <a:ext cx="38862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1450" y="3021875"/>
            <a:ext cx="5715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92950" y="2244250"/>
            <a:ext cx="4397824" cy="65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multiplication rule… (trains)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38175" y="2405100"/>
            <a:ext cx="17211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Trains =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025" y="1978750"/>
            <a:ext cx="5715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3787" y="1954525"/>
            <a:ext cx="6000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524" y="224165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6">
            <a:alphaModFix/>
          </a:blip>
          <a:srcRect l="2901" r="2892"/>
          <a:stretch/>
        </p:blipFill>
        <p:spPr>
          <a:xfrm>
            <a:off x="4091749" y="23049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7">
            <a:alphaModFix/>
          </a:blip>
          <a:srcRect t="3686" b="3686"/>
          <a:stretch/>
        </p:blipFill>
        <p:spPr>
          <a:xfrm>
            <a:off x="5310949" y="23049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8">
            <a:alphaModFix/>
          </a:blip>
          <a:srcRect t="2088" b="2088"/>
          <a:stretch/>
        </p:blipFill>
        <p:spPr>
          <a:xfrm>
            <a:off x="6606349" y="23049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34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88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80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641456"/>
            <a:ext cx="5140116" cy="4396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(Recall) Cardinality Adding!</a:t>
            </a:r>
          </a:p>
        </p:txBody>
      </p:sp>
    </p:spTree>
    <p:extLst>
      <p:ext uri="{BB962C8B-B14F-4D97-AF65-F5344CB8AC3E}">
        <p14:creationId xmlns:p14="http://schemas.microsoft.com/office/powerpoint/2010/main" val="13413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(trains)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66740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Possible Trains: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961" y="33093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762924" y="33093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6537024" y="3345575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5213736" y="3345575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860" y="41730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9260" y="41730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8460" y="41730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3425" y="3269375"/>
            <a:ext cx="1095499" cy="9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9537" y="3103770"/>
            <a:ext cx="390387" cy="125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10">
            <a:alphaModFix/>
          </a:blip>
          <a:srcRect t="8698" b="8690"/>
          <a:stretch/>
        </p:blipFill>
        <p:spPr>
          <a:xfrm>
            <a:off x="7657337" y="3103770"/>
            <a:ext cx="390387" cy="125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99" y="172205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3982124" y="17853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5201324" y="17853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6496724" y="17853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860" y="25728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9260" y="25728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18460" y="25728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3425" y="1669175"/>
            <a:ext cx="1095499" cy="9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99537" y="1503570"/>
            <a:ext cx="390387" cy="125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10">
            <a:alphaModFix/>
          </a:blip>
          <a:srcRect t="8698" b="8690"/>
          <a:stretch/>
        </p:blipFill>
        <p:spPr>
          <a:xfrm>
            <a:off x="7581137" y="1503570"/>
            <a:ext cx="390387" cy="125602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48325" y="4506925"/>
            <a:ext cx="35192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 this a cross product?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(trains)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54" y="303281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700508" y="303281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5625389" y="3057046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4614107" y="3057046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193" y="36097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644" y="36097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8597" y="36097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16775" y="2895519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9">
            <a:alphaModFix/>
          </a:blip>
          <a:srcRect t="8698" b="8690"/>
          <a:stretch/>
        </p:blipFill>
        <p:spPr>
          <a:xfrm>
            <a:off x="6440634" y="2895519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6254" y="1972520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3652461" y="201477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4604415" y="201477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5670122" y="201477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193" y="25408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644" y="25408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8597" y="25408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16775" y="1826575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9">
            <a:alphaModFix/>
          </a:blip>
          <a:srcRect t="8698" b="8690"/>
          <a:stretch/>
        </p:blipFill>
        <p:spPr>
          <a:xfrm>
            <a:off x="6516834" y="1826575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854" y="409961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t="7220" b="7229"/>
          <a:stretch/>
        </p:blipFill>
        <p:spPr>
          <a:xfrm>
            <a:off x="2700508" y="409961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t="7220" b="7229"/>
          <a:stretch/>
        </p:blipFill>
        <p:spPr>
          <a:xfrm>
            <a:off x="5556369" y="4150516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t="7220" b="7229"/>
          <a:stretch/>
        </p:blipFill>
        <p:spPr>
          <a:xfrm>
            <a:off x="4614107" y="4123846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193" y="46765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6644" y="46765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8597" y="4676572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16775" y="3962319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9">
            <a:alphaModFix/>
          </a:blip>
          <a:srcRect t="8698" b="8690"/>
          <a:stretch/>
        </p:blipFill>
        <p:spPr>
          <a:xfrm>
            <a:off x="6440634" y="3962319"/>
            <a:ext cx="304815" cy="83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7751" y="25408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1551" y="36076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1551" y="4598227"/>
            <a:ext cx="181196" cy="20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98025" y="1826575"/>
            <a:ext cx="1132114" cy="2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03660" y="1924287"/>
            <a:ext cx="1132124" cy="267756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963625" y="4057537"/>
            <a:ext cx="5087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… </a:t>
            </a:r>
          </a:p>
        </p:txBody>
      </p:sp>
      <p:cxnSp>
        <p:nvCxnSpPr>
          <p:cNvPr id="214" name="Shape 214"/>
          <p:cNvCxnSpPr>
            <a:stCxn id="206" idx="2"/>
            <a:endCxn id="207" idx="0"/>
          </p:cNvCxnSpPr>
          <p:nvPr/>
        </p:nvCxnSpPr>
        <p:spPr>
          <a:xfrm rot="10800000" flipH="1">
            <a:off x="2569182" y="3962255"/>
            <a:ext cx="4023900" cy="8391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>
            <a:stCxn id="206" idx="0"/>
            <a:endCxn id="207" idx="2"/>
          </p:cNvCxnSpPr>
          <p:nvPr/>
        </p:nvCxnSpPr>
        <p:spPr>
          <a:xfrm>
            <a:off x="2569182" y="3962319"/>
            <a:ext cx="4023900" cy="8391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16" name="Shape 2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1712" y="1151227"/>
            <a:ext cx="3958125" cy="52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423725" y="490125"/>
            <a:ext cx="35297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could we count this?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51942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(trains)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812486" y="228093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184240" y="3203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1508072" y="3203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3576915" y="2280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6379972" y="2280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1508065" y="4207547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184247" y="4207547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2990261" y="320393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4227472" y="3203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4227474" y="415023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2990260" y="41502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5790390" y="32039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6991011" y="3203934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6991003" y="4074022"/>
            <a:ext cx="815254" cy="56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5790399" y="4074034"/>
            <a:ext cx="815254" cy="564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>
            <a:stCxn id="239" idx="1"/>
          </p:cNvCxnSpPr>
          <p:nvPr/>
        </p:nvCxnSpPr>
        <p:spPr>
          <a:xfrm flipH="1">
            <a:off x="1496430" y="1622445"/>
            <a:ext cx="2080500" cy="738599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0" name="Shape 240"/>
          <p:cNvCxnSpPr>
            <a:endCxn id="226" idx="0"/>
          </p:cNvCxnSpPr>
          <p:nvPr/>
        </p:nvCxnSpPr>
        <p:spPr>
          <a:xfrm>
            <a:off x="3981542" y="1730122"/>
            <a:ext cx="3000" cy="5508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1" name="Shape 241"/>
          <p:cNvCxnSpPr>
            <a:endCxn id="227" idx="1"/>
          </p:cNvCxnSpPr>
          <p:nvPr/>
        </p:nvCxnSpPr>
        <p:spPr>
          <a:xfrm>
            <a:off x="4147072" y="1627746"/>
            <a:ext cx="2232900" cy="93539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39" name="Shape 2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6930" y="1340220"/>
            <a:ext cx="815254" cy="564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Shape 242"/>
          <p:cNvCxnSpPr>
            <a:stCxn id="224" idx="0"/>
            <a:endCxn id="223" idx="2"/>
          </p:cNvCxnSpPr>
          <p:nvPr/>
        </p:nvCxnSpPr>
        <p:spPr>
          <a:xfrm rot="10800000" flipH="1">
            <a:off x="591867" y="2845422"/>
            <a:ext cx="628200" cy="358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3" name="Shape 243"/>
          <p:cNvCxnSpPr>
            <a:stCxn id="223" idx="2"/>
            <a:endCxn id="225" idx="0"/>
          </p:cNvCxnSpPr>
          <p:nvPr/>
        </p:nvCxnSpPr>
        <p:spPr>
          <a:xfrm>
            <a:off x="1220113" y="2845383"/>
            <a:ext cx="695699" cy="358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4" name="Shape 244"/>
          <p:cNvCxnSpPr>
            <a:stCxn id="224" idx="2"/>
            <a:endCxn id="229" idx="0"/>
          </p:cNvCxnSpPr>
          <p:nvPr/>
        </p:nvCxnSpPr>
        <p:spPr>
          <a:xfrm>
            <a:off x="591867" y="3768371"/>
            <a:ext cx="0" cy="4392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>
            <a:stCxn id="225" idx="2"/>
            <a:endCxn id="228" idx="0"/>
          </p:cNvCxnSpPr>
          <p:nvPr/>
        </p:nvCxnSpPr>
        <p:spPr>
          <a:xfrm>
            <a:off x="1915700" y="3768371"/>
            <a:ext cx="0" cy="4392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6" name="Shape 246"/>
          <p:cNvCxnSpPr>
            <a:stCxn id="226" idx="2"/>
            <a:endCxn id="230" idx="0"/>
          </p:cNvCxnSpPr>
          <p:nvPr/>
        </p:nvCxnSpPr>
        <p:spPr>
          <a:xfrm flipH="1">
            <a:off x="3397742" y="2845371"/>
            <a:ext cx="586800" cy="3585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7" name="Shape 247"/>
          <p:cNvCxnSpPr>
            <a:stCxn id="226" idx="2"/>
            <a:endCxn id="231" idx="0"/>
          </p:cNvCxnSpPr>
          <p:nvPr/>
        </p:nvCxnSpPr>
        <p:spPr>
          <a:xfrm>
            <a:off x="3984542" y="2845371"/>
            <a:ext cx="650700" cy="3585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8" name="Shape 248"/>
          <p:cNvCxnSpPr>
            <a:stCxn id="227" idx="2"/>
            <a:endCxn id="234" idx="0"/>
          </p:cNvCxnSpPr>
          <p:nvPr/>
        </p:nvCxnSpPr>
        <p:spPr>
          <a:xfrm flipH="1">
            <a:off x="6198100" y="2845371"/>
            <a:ext cx="589500" cy="3585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9" name="Shape 249"/>
          <p:cNvCxnSpPr>
            <a:stCxn id="227" idx="2"/>
          </p:cNvCxnSpPr>
          <p:nvPr/>
        </p:nvCxnSpPr>
        <p:spPr>
          <a:xfrm>
            <a:off x="6787600" y="2845371"/>
            <a:ext cx="611100" cy="434699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0" name="Shape 250"/>
          <p:cNvCxnSpPr>
            <a:stCxn id="230" idx="2"/>
            <a:endCxn id="233" idx="0"/>
          </p:cNvCxnSpPr>
          <p:nvPr/>
        </p:nvCxnSpPr>
        <p:spPr>
          <a:xfrm>
            <a:off x="3397888" y="3768383"/>
            <a:ext cx="0" cy="381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1" name="Shape 251"/>
          <p:cNvCxnSpPr>
            <a:stCxn id="231" idx="2"/>
            <a:endCxn id="232" idx="0"/>
          </p:cNvCxnSpPr>
          <p:nvPr/>
        </p:nvCxnSpPr>
        <p:spPr>
          <a:xfrm>
            <a:off x="4635100" y="3768371"/>
            <a:ext cx="0" cy="381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2" name="Shape 252"/>
          <p:cNvCxnSpPr>
            <a:stCxn id="234" idx="2"/>
            <a:endCxn id="237" idx="0"/>
          </p:cNvCxnSpPr>
          <p:nvPr/>
        </p:nvCxnSpPr>
        <p:spPr>
          <a:xfrm>
            <a:off x="6198017" y="3768371"/>
            <a:ext cx="0" cy="30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53" name="Shape 253"/>
          <p:cNvCxnSpPr>
            <a:stCxn id="235" idx="2"/>
            <a:endCxn id="236" idx="0"/>
          </p:cNvCxnSpPr>
          <p:nvPr/>
        </p:nvCxnSpPr>
        <p:spPr>
          <a:xfrm>
            <a:off x="7398638" y="3768383"/>
            <a:ext cx="0" cy="305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461525" y="1246250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1st Choice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350200" y="2287712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2nd Choice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7973925" y="3090500"/>
            <a:ext cx="1017599" cy="738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3rd Choice 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8039200" y="4060450"/>
            <a:ext cx="1017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4th Choice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182284" y="2141845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1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384107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984375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1797674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384105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3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814159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1173132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1173133" y="3239218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814159" y="3239211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1626608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1974965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1974962" y="3194477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1626611" y="3194485"/>
            <a:ext cx="236543" cy="331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Shape 277"/>
          <p:cNvCxnSpPr>
            <a:stCxn id="278" idx="1"/>
          </p:cNvCxnSpPr>
          <p:nvPr/>
        </p:nvCxnSpPr>
        <p:spPr>
          <a:xfrm flipH="1">
            <a:off x="380479" y="1755279"/>
            <a:ext cx="603900" cy="43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79" name="Shape 279"/>
          <p:cNvCxnSpPr>
            <a:endCxn id="265" idx="0"/>
          </p:cNvCxnSpPr>
          <p:nvPr/>
        </p:nvCxnSpPr>
        <p:spPr>
          <a:xfrm>
            <a:off x="1102347" y="1818438"/>
            <a:ext cx="300" cy="323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0" name="Shape 280"/>
          <p:cNvCxnSpPr>
            <a:endCxn id="266" idx="1"/>
          </p:cNvCxnSpPr>
          <p:nvPr/>
        </p:nvCxnSpPr>
        <p:spPr>
          <a:xfrm>
            <a:off x="1149074" y="1757618"/>
            <a:ext cx="648600" cy="549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78" name="Shape 2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4379" y="1589599"/>
            <a:ext cx="236543" cy="331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Shape 281"/>
          <p:cNvCxnSpPr>
            <a:stCxn id="263" idx="0"/>
            <a:endCxn id="262" idx="2"/>
          </p:cNvCxnSpPr>
          <p:nvPr/>
        </p:nvCxnSpPr>
        <p:spPr>
          <a:xfrm rot="10800000" flipH="1">
            <a:off x="118272" y="2473085"/>
            <a:ext cx="182399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2" name="Shape 282"/>
          <p:cNvCxnSpPr>
            <a:stCxn id="262" idx="2"/>
            <a:endCxn id="264" idx="0"/>
          </p:cNvCxnSpPr>
          <p:nvPr/>
        </p:nvCxnSpPr>
        <p:spPr>
          <a:xfrm>
            <a:off x="300556" y="2473204"/>
            <a:ext cx="2019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3" name="Shape 283"/>
          <p:cNvCxnSpPr>
            <a:stCxn id="263" idx="2"/>
            <a:endCxn id="268" idx="0"/>
          </p:cNvCxnSpPr>
          <p:nvPr/>
        </p:nvCxnSpPr>
        <p:spPr>
          <a:xfrm>
            <a:off x="118272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4" name="Shape 284"/>
          <p:cNvCxnSpPr>
            <a:stCxn id="264" idx="2"/>
            <a:endCxn id="267" idx="0"/>
          </p:cNvCxnSpPr>
          <p:nvPr/>
        </p:nvCxnSpPr>
        <p:spPr>
          <a:xfrm>
            <a:off x="502379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>
            <a:stCxn id="265" idx="2"/>
            <a:endCxn id="269" idx="0"/>
          </p:cNvCxnSpPr>
          <p:nvPr/>
        </p:nvCxnSpPr>
        <p:spPr>
          <a:xfrm flipH="1">
            <a:off x="932547" y="2473199"/>
            <a:ext cx="170100" cy="210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6" name="Shape 286"/>
          <p:cNvCxnSpPr>
            <a:stCxn id="265" idx="2"/>
            <a:endCxn id="270" idx="0"/>
          </p:cNvCxnSpPr>
          <p:nvPr/>
        </p:nvCxnSpPr>
        <p:spPr>
          <a:xfrm>
            <a:off x="1102647" y="2473199"/>
            <a:ext cx="1887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7" name="Shape 287"/>
          <p:cNvCxnSpPr>
            <a:stCxn id="266" idx="2"/>
            <a:endCxn id="273" idx="0"/>
          </p:cNvCxnSpPr>
          <p:nvPr/>
        </p:nvCxnSpPr>
        <p:spPr>
          <a:xfrm flipH="1">
            <a:off x="1744946" y="2473199"/>
            <a:ext cx="171000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8" name="Shape 288"/>
          <p:cNvCxnSpPr>
            <a:stCxn id="266" idx="2"/>
          </p:cNvCxnSpPr>
          <p:nvPr/>
        </p:nvCxnSpPr>
        <p:spPr>
          <a:xfrm>
            <a:off x="1915946" y="2473199"/>
            <a:ext cx="177300" cy="2550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9" name="Shape 289"/>
          <p:cNvCxnSpPr>
            <a:stCxn id="269" idx="2"/>
            <a:endCxn id="272" idx="0"/>
          </p:cNvCxnSpPr>
          <p:nvPr/>
        </p:nvCxnSpPr>
        <p:spPr>
          <a:xfrm>
            <a:off x="932431" y="3015052"/>
            <a:ext cx="0" cy="224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0" name="Shape 290"/>
          <p:cNvCxnSpPr>
            <a:stCxn id="270" idx="2"/>
            <a:endCxn id="271" idx="0"/>
          </p:cNvCxnSpPr>
          <p:nvPr/>
        </p:nvCxnSpPr>
        <p:spPr>
          <a:xfrm>
            <a:off x="1291404" y="3015046"/>
            <a:ext cx="0" cy="22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1" name="Shape 291"/>
          <p:cNvCxnSpPr>
            <a:stCxn id="273" idx="2"/>
            <a:endCxn id="276" idx="0"/>
          </p:cNvCxnSpPr>
          <p:nvPr/>
        </p:nvCxnSpPr>
        <p:spPr>
          <a:xfrm>
            <a:off x="1744880" y="3015046"/>
            <a:ext cx="0" cy="1794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2" name="Shape 292"/>
          <p:cNvCxnSpPr>
            <a:stCxn id="274" idx="2"/>
            <a:endCxn id="275" idx="0"/>
          </p:cNvCxnSpPr>
          <p:nvPr/>
        </p:nvCxnSpPr>
        <p:spPr>
          <a:xfrm>
            <a:off x="2093236" y="3015052"/>
            <a:ext cx="0" cy="179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93" name="Shape 293"/>
          <p:cNvPicPr preferRelativeResize="0"/>
          <p:nvPr/>
        </p:nvPicPr>
        <p:blipFill rotWithShape="1">
          <a:blip r:embed="rId7">
            <a:alphaModFix/>
          </a:blip>
          <a:srcRect l="21089" r="21083"/>
          <a:stretch/>
        </p:blipFill>
        <p:spPr>
          <a:xfrm>
            <a:off x="2492299" y="2141845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2310015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2694121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3294389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4107688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2694119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2310017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7">
            <a:alphaModFix/>
          </a:blip>
          <a:srcRect l="21089" r="21083"/>
          <a:stretch/>
        </p:blipFill>
        <p:spPr>
          <a:xfrm>
            <a:off x="3124174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3483147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7">
            <a:alphaModFix/>
          </a:blip>
          <a:srcRect l="21089" r="21083"/>
          <a:stretch/>
        </p:blipFill>
        <p:spPr>
          <a:xfrm>
            <a:off x="3483147" y="3239218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3124173" y="3239211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3936623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4284979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4284976" y="3194477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3936625" y="3194485"/>
            <a:ext cx="236543" cy="331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Shape 308"/>
          <p:cNvCxnSpPr>
            <a:stCxn id="309" idx="1"/>
          </p:cNvCxnSpPr>
          <p:nvPr/>
        </p:nvCxnSpPr>
        <p:spPr>
          <a:xfrm flipH="1">
            <a:off x="2690494" y="1755279"/>
            <a:ext cx="603900" cy="4341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0" name="Shape 310"/>
          <p:cNvCxnSpPr>
            <a:endCxn id="296" idx="0"/>
          </p:cNvCxnSpPr>
          <p:nvPr/>
        </p:nvCxnSpPr>
        <p:spPr>
          <a:xfrm>
            <a:off x="3412361" y="1818438"/>
            <a:ext cx="300" cy="323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1" name="Shape 311"/>
          <p:cNvCxnSpPr>
            <a:endCxn id="297" idx="1"/>
          </p:cNvCxnSpPr>
          <p:nvPr/>
        </p:nvCxnSpPr>
        <p:spPr>
          <a:xfrm>
            <a:off x="3459088" y="1757618"/>
            <a:ext cx="648600" cy="549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09" name="Shape 309"/>
          <p:cNvPicPr preferRelativeResize="0"/>
          <p:nvPr/>
        </p:nvPicPr>
        <p:blipFill rotWithShape="1">
          <a:blip r:embed="rId9">
            <a:alphaModFix/>
          </a:blip>
          <a:srcRect l="19627" r="19627"/>
          <a:stretch/>
        </p:blipFill>
        <p:spPr>
          <a:xfrm>
            <a:off x="3294394" y="1589599"/>
            <a:ext cx="236543" cy="331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Shape 312"/>
          <p:cNvCxnSpPr>
            <a:stCxn id="294" idx="0"/>
            <a:endCxn id="293" idx="2"/>
          </p:cNvCxnSpPr>
          <p:nvPr/>
        </p:nvCxnSpPr>
        <p:spPr>
          <a:xfrm rot="10800000" flipH="1">
            <a:off x="2428287" y="2473085"/>
            <a:ext cx="182400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>
            <a:stCxn id="293" idx="2"/>
            <a:endCxn id="295" idx="0"/>
          </p:cNvCxnSpPr>
          <p:nvPr/>
        </p:nvCxnSpPr>
        <p:spPr>
          <a:xfrm>
            <a:off x="2610571" y="2473204"/>
            <a:ext cx="2019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4" name="Shape 314"/>
          <p:cNvCxnSpPr>
            <a:stCxn id="294" idx="2"/>
            <a:endCxn id="299" idx="0"/>
          </p:cNvCxnSpPr>
          <p:nvPr/>
        </p:nvCxnSpPr>
        <p:spPr>
          <a:xfrm>
            <a:off x="2428287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5" name="Shape 315"/>
          <p:cNvCxnSpPr>
            <a:stCxn id="295" idx="2"/>
            <a:endCxn id="298" idx="0"/>
          </p:cNvCxnSpPr>
          <p:nvPr/>
        </p:nvCxnSpPr>
        <p:spPr>
          <a:xfrm>
            <a:off x="2812393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6" name="Shape 316"/>
          <p:cNvCxnSpPr>
            <a:stCxn id="296" idx="2"/>
            <a:endCxn id="300" idx="0"/>
          </p:cNvCxnSpPr>
          <p:nvPr/>
        </p:nvCxnSpPr>
        <p:spPr>
          <a:xfrm flipH="1">
            <a:off x="3242561" y="2473199"/>
            <a:ext cx="170100" cy="210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7" name="Shape 317"/>
          <p:cNvCxnSpPr>
            <a:stCxn id="296" idx="2"/>
            <a:endCxn id="301" idx="0"/>
          </p:cNvCxnSpPr>
          <p:nvPr/>
        </p:nvCxnSpPr>
        <p:spPr>
          <a:xfrm>
            <a:off x="3412661" y="2473199"/>
            <a:ext cx="1887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8" name="Shape 318"/>
          <p:cNvCxnSpPr>
            <a:stCxn id="297" idx="2"/>
            <a:endCxn id="304" idx="0"/>
          </p:cNvCxnSpPr>
          <p:nvPr/>
        </p:nvCxnSpPr>
        <p:spPr>
          <a:xfrm flipH="1">
            <a:off x="4054960" y="2473199"/>
            <a:ext cx="171000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9" name="Shape 319"/>
          <p:cNvCxnSpPr>
            <a:stCxn id="297" idx="2"/>
          </p:cNvCxnSpPr>
          <p:nvPr/>
        </p:nvCxnSpPr>
        <p:spPr>
          <a:xfrm>
            <a:off x="4225960" y="2473199"/>
            <a:ext cx="177300" cy="2550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0" name="Shape 320"/>
          <p:cNvCxnSpPr>
            <a:stCxn id="300" idx="2"/>
            <a:endCxn id="303" idx="0"/>
          </p:cNvCxnSpPr>
          <p:nvPr/>
        </p:nvCxnSpPr>
        <p:spPr>
          <a:xfrm>
            <a:off x="3242446" y="3015052"/>
            <a:ext cx="0" cy="224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1" name="Shape 321"/>
          <p:cNvCxnSpPr>
            <a:stCxn id="301" idx="2"/>
            <a:endCxn id="302" idx="0"/>
          </p:cNvCxnSpPr>
          <p:nvPr/>
        </p:nvCxnSpPr>
        <p:spPr>
          <a:xfrm>
            <a:off x="3601419" y="3015046"/>
            <a:ext cx="0" cy="2241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2" name="Shape 322"/>
          <p:cNvCxnSpPr>
            <a:stCxn id="304" idx="2"/>
            <a:endCxn id="307" idx="0"/>
          </p:cNvCxnSpPr>
          <p:nvPr/>
        </p:nvCxnSpPr>
        <p:spPr>
          <a:xfrm>
            <a:off x="4054894" y="3015046"/>
            <a:ext cx="0" cy="179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3" name="Shape 323"/>
          <p:cNvCxnSpPr>
            <a:stCxn id="305" idx="2"/>
            <a:endCxn id="306" idx="0"/>
          </p:cNvCxnSpPr>
          <p:nvPr/>
        </p:nvCxnSpPr>
        <p:spPr>
          <a:xfrm>
            <a:off x="4403251" y="3015052"/>
            <a:ext cx="0" cy="179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4804762" y="2141845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4622478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5006585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5606853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6420151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5006582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4622481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5436637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5795610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5795610" y="3239218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5436637" y="3239211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6249086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6597442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6597440" y="3194477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6249089" y="3194485"/>
            <a:ext cx="236543" cy="331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Shape 339"/>
          <p:cNvCxnSpPr>
            <a:stCxn id="340" idx="1"/>
          </p:cNvCxnSpPr>
          <p:nvPr/>
        </p:nvCxnSpPr>
        <p:spPr>
          <a:xfrm flipH="1">
            <a:off x="5002957" y="1755279"/>
            <a:ext cx="603900" cy="43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1" name="Shape 341"/>
          <p:cNvCxnSpPr>
            <a:endCxn id="327" idx="0"/>
          </p:cNvCxnSpPr>
          <p:nvPr/>
        </p:nvCxnSpPr>
        <p:spPr>
          <a:xfrm>
            <a:off x="5724825" y="1818438"/>
            <a:ext cx="300" cy="323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2" name="Shape 342"/>
          <p:cNvCxnSpPr>
            <a:endCxn id="328" idx="1"/>
          </p:cNvCxnSpPr>
          <p:nvPr/>
        </p:nvCxnSpPr>
        <p:spPr>
          <a:xfrm>
            <a:off x="5771551" y="1757618"/>
            <a:ext cx="648600" cy="549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40" name="Shape 340"/>
          <p:cNvPicPr preferRelativeResize="0"/>
          <p:nvPr/>
        </p:nvPicPr>
        <p:blipFill rotWithShape="1">
          <a:blip r:embed="rId10">
            <a:alphaModFix/>
          </a:blip>
          <a:srcRect l="14927" r="14927"/>
          <a:stretch/>
        </p:blipFill>
        <p:spPr>
          <a:xfrm>
            <a:off x="5606857" y="1589599"/>
            <a:ext cx="236543" cy="331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3" name="Shape 343"/>
          <p:cNvCxnSpPr>
            <a:stCxn id="325" idx="0"/>
            <a:endCxn id="324" idx="2"/>
          </p:cNvCxnSpPr>
          <p:nvPr/>
        </p:nvCxnSpPr>
        <p:spPr>
          <a:xfrm rot="10800000" flipH="1">
            <a:off x="4740750" y="2473085"/>
            <a:ext cx="182400" cy="210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4" name="Shape 344"/>
          <p:cNvCxnSpPr>
            <a:stCxn id="324" idx="2"/>
            <a:endCxn id="326" idx="0"/>
          </p:cNvCxnSpPr>
          <p:nvPr/>
        </p:nvCxnSpPr>
        <p:spPr>
          <a:xfrm>
            <a:off x="4923034" y="2473204"/>
            <a:ext cx="2019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5" name="Shape 345"/>
          <p:cNvCxnSpPr>
            <a:stCxn id="325" idx="2"/>
            <a:endCxn id="330" idx="0"/>
          </p:cNvCxnSpPr>
          <p:nvPr/>
        </p:nvCxnSpPr>
        <p:spPr>
          <a:xfrm>
            <a:off x="4740750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6" name="Shape 346"/>
          <p:cNvCxnSpPr>
            <a:stCxn id="326" idx="2"/>
            <a:endCxn id="329" idx="0"/>
          </p:cNvCxnSpPr>
          <p:nvPr/>
        </p:nvCxnSpPr>
        <p:spPr>
          <a:xfrm>
            <a:off x="5124857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7" name="Shape 347"/>
          <p:cNvCxnSpPr>
            <a:stCxn id="327" idx="2"/>
            <a:endCxn id="331" idx="0"/>
          </p:cNvCxnSpPr>
          <p:nvPr/>
        </p:nvCxnSpPr>
        <p:spPr>
          <a:xfrm flipH="1">
            <a:off x="5555025" y="2473199"/>
            <a:ext cx="170100" cy="210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8" name="Shape 348"/>
          <p:cNvCxnSpPr>
            <a:stCxn id="327" idx="2"/>
            <a:endCxn id="332" idx="0"/>
          </p:cNvCxnSpPr>
          <p:nvPr/>
        </p:nvCxnSpPr>
        <p:spPr>
          <a:xfrm>
            <a:off x="5725125" y="2473199"/>
            <a:ext cx="188700" cy="210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9" name="Shape 349"/>
          <p:cNvCxnSpPr>
            <a:stCxn id="328" idx="2"/>
            <a:endCxn id="335" idx="0"/>
          </p:cNvCxnSpPr>
          <p:nvPr/>
        </p:nvCxnSpPr>
        <p:spPr>
          <a:xfrm flipH="1">
            <a:off x="6367423" y="2473199"/>
            <a:ext cx="171000" cy="210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0" name="Shape 350"/>
          <p:cNvCxnSpPr>
            <a:stCxn id="328" idx="2"/>
          </p:cNvCxnSpPr>
          <p:nvPr/>
        </p:nvCxnSpPr>
        <p:spPr>
          <a:xfrm>
            <a:off x="6538423" y="2473199"/>
            <a:ext cx="177300" cy="2550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1" name="Shape 351"/>
          <p:cNvCxnSpPr>
            <a:stCxn id="331" idx="2"/>
            <a:endCxn id="334" idx="0"/>
          </p:cNvCxnSpPr>
          <p:nvPr/>
        </p:nvCxnSpPr>
        <p:spPr>
          <a:xfrm>
            <a:off x="5554909" y="3015052"/>
            <a:ext cx="0" cy="2241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2" name="Shape 352"/>
          <p:cNvCxnSpPr>
            <a:stCxn id="332" idx="2"/>
            <a:endCxn id="333" idx="0"/>
          </p:cNvCxnSpPr>
          <p:nvPr/>
        </p:nvCxnSpPr>
        <p:spPr>
          <a:xfrm>
            <a:off x="5913882" y="3015046"/>
            <a:ext cx="0" cy="22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3" name="Shape 353"/>
          <p:cNvCxnSpPr>
            <a:stCxn id="335" idx="2"/>
            <a:endCxn id="338" idx="0"/>
          </p:cNvCxnSpPr>
          <p:nvPr/>
        </p:nvCxnSpPr>
        <p:spPr>
          <a:xfrm>
            <a:off x="6367358" y="3015046"/>
            <a:ext cx="0" cy="1794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4" name="Shape 354"/>
          <p:cNvCxnSpPr>
            <a:stCxn id="336" idx="2"/>
            <a:endCxn id="337" idx="0"/>
          </p:cNvCxnSpPr>
          <p:nvPr/>
        </p:nvCxnSpPr>
        <p:spPr>
          <a:xfrm>
            <a:off x="6715714" y="3015052"/>
            <a:ext cx="0" cy="1794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55" name="Shape 355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7114777" y="2141845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6932493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7316599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7916867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8730166" y="2141838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7316597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6932495" y="3272863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7746652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8105625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8105625" y="3239218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8">
            <a:alphaModFix/>
          </a:blip>
          <a:srcRect l="21188" r="21188"/>
          <a:stretch/>
        </p:blipFill>
        <p:spPr>
          <a:xfrm>
            <a:off x="7746651" y="3239211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8559100" y="2683685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8907457" y="2683692"/>
            <a:ext cx="236543" cy="331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4">
            <a:alphaModFix/>
          </a:blip>
          <a:srcRect t="3686" b="3686"/>
          <a:stretch/>
        </p:blipFill>
        <p:spPr>
          <a:xfrm>
            <a:off x="8907454" y="3194477"/>
            <a:ext cx="236543" cy="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l="2901" r="2892"/>
          <a:stretch/>
        </p:blipFill>
        <p:spPr>
          <a:xfrm>
            <a:off x="8559103" y="3194485"/>
            <a:ext cx="236543" cy="331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Shape 370"/>
          <p:cNvCxnSpPr>
            <a:stCxn id="371" idx="1"/>
          </p:cNvCxnSpPr>
          <p:nvPr/>
        </p:nvCxnSpPr>
        <p:spPr>
          <a:xfrm flipH="1">
            <a:off x="7312971" y="1755279"/>
            <a:ext cx="603900" cy="43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2" name="Shape 372"/>
          <p:cNvCxnSpPr>
            <a:endCxn id="358" idx="0"/>
          </p:cNvCxnSpPr>
          <p:nvPr/>
        </p:nvCxnSpPr>
        <p:spPr>
          <a:xfrm>
            <a:off x="8034839" y="1818438"/>
            <a:ext cx="300" cy="323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>
            <a:endCxn id="359" idx="1"/>
          </p:cNvCxnSpPr>
          <p:nvPr/>
        </p:nvCxnSpPr>
        <p:spPr>
          <a:xfrm>
            <a:off x="8081566" y="1757618"/>
            <a:ext cx="648600" cy="5499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71" name="Shape 371"/>
          <p:cNvPicPr preferRelativeResize="0"/>
          <p:nvPr/>
        </p:nvPicPr>
        <p:blipFill rotWithShape="1">
          <a:blip r:embed="rId11">
            <a:alphaModFix/>
          </a:blip>
          <a:srcRect l="19723" r="19717"/>
          <a:stretch/>
        </p:blipFill>
        <p:spPr>
          <a:xfrm>
            <a:off x="7916871" y="1589599"/>
            <a:ext cx="236543" cy="331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Shape 374"/>
          <p:cNvCxnSpPr>
            <a:stCxn id="356" idx="0"/>
            <a:endCxn id="355" idx="2"/>
          </p:cNvCxnSpPr>
          <p:nvPr/>
        </p:nvCxnSpPr>
        <p:spPr>
          <a:xfrm rot="10800000" flipH="1">
            <a:off x="7050765" y="2473085"/>
            <a:ext cx="182400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5" name="Shape 375"/>
          <p:cNvCxnSpPr>
            <a:stCxn id="355" idx="2"/>
            <a:endCxn id="357" idx="0"/>
          </p:cNvCxnSpPr>
          <p:nvPr/>
        </p:nvCxnSpPr>
        <p:spPr>
          <a:xfrm>
            <a:off x="7233049" y="2473204"/>
            <a:ext cx="201900" cy="210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6" name="Shape 376"/>
          <p:cNvCxnSpPr>
            <a:stCxn id="356" idx="2"/>
            <a:endCxn id="361" idx="0"/>
          </p:cNvCxnSpPr>
          <p:nvPr/>
        </p:nvCxnSpPr>
        <p:spPr>
          <a:xfrm>
            <a:off x="7050765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7" name="Shape 377"/>
          <p:cNvCxnSpPr>
            <a:stCxn id="357" idx="2"/>
            <a:endCxn id="360" idx="0"/>
          </p:cNvCxnSpPr>
          <p:nvPr/>
        </p:nvCxnSpPr>
        <p:spPr>
          <a:xfrm>
            <a:off x="7434871" y="3015046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8" name="Shape 378"/>
          <p:cNvCxnSpPr>
            <a:stCxn id="358" idx="2"/>
            <a:endCxn id="362" idx="0"/>
          </p:cNvCxnSpPr>
          <p:nvPr/>
        </p:nvCxnSpPr>
        <p:spPr>
          <a:xfrm flipH="1">
            <a:off x="7865039" y="2473199"/>
            <a:ext cx="170100" cy="210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9" name="Shape 379"/>
          <p:cNvCxnSpPr>
            <a:stCxn id="358" idx="2"/>
            <a:endCxn id="363" idx="0"/>
          </p:cNvCxnSpPr>
          <p:nvPr/>
        </p:nvCxnSpPr>
        <p:spPr>
          <a:xfrm>
            <a:off x="8035139" y="2473199"/>
            <a:ext cx="188700" cy="2106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0" name="Shape 380"/>
          <p:cNvCxnSpPr>
            <a:stCxn id="359" idx="2"/>
            <a:endCxn id="366" idx="0"/>
          </p:cNvCxnSpPr>
          <p:nvPr/>
        </p:nvCxnSpPr>
        <p:spPr>
          <a:xfrm flipH="1">
            <a:off x="8677438" y="2473199"/>
            <a:ext cx="171000" cy="2106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1" name="Shape 381"/>
          <p:cNvCxnSpPr>
            <a:stCxn id="359" idx="2"/>
          </p:cNvCxnSpPr>
          <p:nvPr/>
        </p:nvCxnSpPr>
        <p:spPr>
          <a:xfrm>
            <a:off x="8848438" y="2473199"/>
            <a:ext cx="177300" cy="2550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2" name="Shape 382"/>
          <p:cNvCxnSpPr>
            <a:stCxn id="362" idx="2"/>
            <a:endCxn id="365" idx="0"/>
          </p:cNvCxnSpPr>
          <p:nvPr/>
        </p:nvCxnSpPr>
        <p:spPr>
          <a:xfrm>
            <a:off x="7864924" y="3015052"/>
            <a:ext cx="0" cy="224100"/>
          </a:xfrm>
          <a:prstGeom prst="straightConnector1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3" name="Shape 383"/>
          <p:cNvCxnSpPr>
            <a:stCxn id="363" idx="2"/>
            <a:endCxn id="364" idx="0"/>
          </p:cNvCxnSpPr>
          <p:nvPr/>
        </p:nvCxnSpPr>
        <p:spPr>
          <a:xfrm>
            <a:off x="8223896" y="3015046"/>
            <a:ext cx="0" cy="224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4" name="Shape 384"/>
          <p:cNvCxnSpPr>
            <a:stCxn id="366" idx="2"/>
            <a:endCxn id="369" idx="0"/>
          </p:cNvCxnSpPr>
          <p:nvPr/>
        </p:nvCxnSpPr>
        <p:spPr>
          <a:xfrm>
            <a:off x="8677372" y="3015046"/>
            <a:ext cx="0" cy="1794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5" name="Shape 385"/>
          <p:cNvCxnSpPr>
            <a:stCxn id="367" idx="2"/>
            <a:endCxn id="368" idx="0"/>
          </p:cNvCxnSpPr>
          <p:nvPr/>
        </p:nvCxnSpPr>
        <p:spPr>
          <a:xfrm>
            <a:off x="9025729" y="3015052"/>
            <a:ext cx="0" cy="1794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(trains)</a:t>
            </a:r>
          </a:p>
        </p:txBody>
      </p:sp>
      <p:sp>
        <p:nvSpPr>
          <p:cNvPr id="387" name="Shape 387"/>
          <p:cNvSpPr/>
          <p:nvPr/>
        </p:nvSpPr>
        <p:spPr>
          <a:xfrm>
            <a:off x="762825" y="1525625"/>
            <a:ext cx="7735799" cy="430199"/>
          </a:xfrm>
          <a:prstGeom prst="rect">
            <a:avLst/>
          </a:prstGeom>
          <a:noFill/>
          <a:ln w="28575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19159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4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23731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8303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741B47"/>
                </a:solidFill>
              </a:rPr>
              <a:t>3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32875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38209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351C75"/>
                </a:solidFill>
              </a:rPr>
              <a:t>2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5421150" y="4046650"/>
            <a:ext cx="11613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 24</a:t>
            </a:r>
          </a:p>
        </p:txBody>
      </p:sp>
      <p:sp>
        <p:nvSpPr>
          <p:cNvPr id="394" name="Shape 394"/>
          <p:cNvSpPr/>
          <p:nvPr/>
        </p:nvSpPr>
        <p:spPr>
          <a:xfrm>
            <a:off x="88025" y="2063500"/>
            <a:ext cx="8937599" cy="434100"/>
          </a:xfrm>
          <a:prstGeom prst="rect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-9775" y="2640525"/>
            <a:ext cx="9144000" cy="430199"/>
          </a:xfrm>
          <a:prstGeom prst="rect">
            <a:avLst/>
          </a:prstGeom>
          <a:noFill/>
          <a:ln w="28575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48877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34F5C"/>
                </a:solidFill>
              </a:rPr>
              <a:t>1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4354350" y="4046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398" name="Shape 398"/>
          <p:cNvSpPr/>
          <p:nvPr/>
        </p:nvSpPr>
        <p:spPr>
          <a:xfrm>
            <a:off x="-9775" y="3197950"/>
            <a:ext cx="9153900" cy="434100"/>
          </a:xfrm>
          <a:prstGeom prst="rect">
            <a:avLst/>
          </a:prstGeom>
          <a:noFill/>
          <a:ln w="28575" cap="flat" cmpd="sng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1788750" y="3705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1st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2703150" y="3705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2nd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769950" y="3705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3rd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836750" y="3705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4th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rule…(general)</a:t>
            </a:r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606400" cy="5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 general the multiplication rule is: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7950" y="1752600"/>
            <a:ext cx="38481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3390900"/>
            <a:ext cx="71628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950" y="4325725"/>
            <a:ext cx="441007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1845000" y="3767862"/>
            <a:ext cx="5606400" cy="5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then there are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850475" y="1752587"/>
            <a:ext cx="5606400" cy="5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we have: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6253150" y="3387125"/>
            <a:ext cx="2034900" cy="3845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7479600" y="2655100"/>
            <a:ext cx="558300" cy="7016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582925" y="1685875"/>
            <a:ext cx="23843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What does this mean?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rule...</a:t>
            </a:r>
          </a:p>
        </p:txBody>
      </p:sp>
      <p:pic>
        <p:nvPicPr>
          <p:cNvPr id="422" name="Shape 4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649"/>
            <a:ext cx="9143999" cy="21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8099" y="3440749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 rotWithShape="1">
          <a:blip r:embed="rId5">
            <a:alphaModFix/>
          </a:blip>
          <a:srcRect t="2079" b="2089"/>
          <a:stretch/>
        </p:blipFill>
        <p:spPr>
          <a:xfrm rot="1353881">
            <a:off x="4880249" y="3926724"/>
            <a:ext cx="800999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742778">
            <a:off x="2631249" y="3765449"/>
            <a:ext cx="8009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36669">
            <a:off x="5968499" y="3451874"/>
            <a:ext cx="800999" cy="80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Breaks?</a:t>
            </a:r>
          </a:p>
        </p:txBody>
      </p:sp>
      <p:pic>
        <p:nvPicPr>
          <p:cNvPr id="432" name="Shape 4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649"/>
            <a:ext cx="9143999" cy="21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Shape 4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" y="1488550"/>
            <a:ext cx="9081974" cy="18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0649" y="1131649"/>
            <a:ext cx="801000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6">
            <a:alphaModFix/>
          </a:blip>
          <a:srcRect t="2079" b="2089"/>
          <a:stretch/>
        </p:blipFill>
        <p:spPr>
          <a:xfrm rot="1353881">
            <a:off x="6468374" y="1758299"/>
            <a:ext cx="800999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7">
            <a:alphaModFix/>
          </a:blip>
          <a:srcRect t="1238" b="1238"/>
          <a:stretch/>
        </p:blipFill>
        <p:spPr>
          <a:xfrm rot="-742778">
            <a:off x="4219374" y="1597024"/>
            <a:ext cx="8009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36669">
            <a:off x="7643474" y="1436549"/>
            <a:ext cx="800999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8">
            <a:alphaModFix/>
          </a:blip>
          <a:srcRect t="835" b="826"/>
          <a:stretch/>
        </p:blipFill>
        <p:spPr>
          <a:xfrm>
            <a:off x="696349" y="2682324"/>
            <a:ext cx="8009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8">
            <a:alphaModFix/>
          </a:blip>
          <a:srcRect t="835" b="826"/>
          <a:stretch/>
        </p:blipFill>
        <p:spPr>
          <a:xfrm>
            <a:off x="1686949" y="2682324"/>
            <a:ext cx="8009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8">
            <a:alphaModFix/>
          </a:blip>
          <a:srcRect t="835" b="826"/>
          <a:stretch/>
        </p:blipFill>
        <p:spPr>
          <a:xfrm>
            <a:off x="2753749" y="2682324"/>
            <a:ext cx="8009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8">
            <a:alphaModFix/>
          </a:blip>
          <a:srcRect t="835" b="826"/>
          <a:stretch/>
        </p:blipFill>
        <p:spPr>
          <a:xfrm>
            <a:off x="3896749" y="2682324"/>
            <a:ext cx="800999" cy="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/>
          <p:nvPr/>
        </p:nvSpPr>
        <p:spPr>
          <a:xfrm>
            <a:off x="882975" y="3635275"/>
            <a:ext cx="409500" cy="48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/>
          <p:nvPr/>
        </p:nvSpPr>
        <p:spPr>
          <a:xfrm>
            <a:off x="1873575" y="3635275"/>
            <a:ext cx="409500" cy="48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2940375" y="3635275"/>
            <a:ext cx="409500" cy="48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4083375" y="3635275"/>
            <a:ext cx="409500" cy="4839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517375" y="4181175"/>
            <a:ext cx="1047000" cy="7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4 choices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1584175" y="4181175"/>
            <a:ext cx="1047000" cy="7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3 choices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2650975" y="4181175"/>
            <a:ext cx="1047000" cy="7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2 choices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3793975" y="4181175"/>
            <a:ext cx="1047000" cy="73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1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choice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5096925" y="4367175"/>
            <a:ext cx="3898199" cy="54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  (4) x (3) x (2) x (1) =24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795350" y="1582025"/>
            <a:ext cx="2384399" cy="1426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WE COULD MAKE THE MISTAKE: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51110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Breaks?</a:t>
            </a:r>
          </a:p>
        </p:txBody>
      </p:sp>
      <p:pic>
        <p:nvPicPr>
          <p:cNvPr id="457" name="Shape 4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649"/>
            <a:ext cx="9143999" cy="21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Shape 4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" y="1488550"/>
            <a:ext cx="9081974" cy="18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7474" y="2597161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">
            <a:off x="3640858" y="1524025"/>
            <a:ext cx="687701" cy="68813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900800" y="1017650"/>
            <a:ext cx="5342399" cy="7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are these DISTINCT?</a:t>
            </a: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">
            <a:off x="1476724" y="3507456"/>
            <a:ext cx="687700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4205" y="3507455"/>
            <a:ext cx="687701" cy="6881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Shape 464"/>
          <p:cNvCxnSpPr>
            <a:stCxn id="459" idx="0"/>
            <a:endCxn id="460" idx="1"/>
          </p:cNvCxnSpPr>
          <p:nvPr/>
        </p:nvCxnSpPr>
        <p:spPr>
          <a:xfrm rot="10800000" flipH="1">
            <a:off x="2211324" y="1868161"/>
            <a:ext cx="1429500" cy="72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5" name="Shape 465"/>
          <p:cNvCxnSpPr>
            <a:stCxn id="466" idx="0"/>
            <a:endCxn id="460" idx="2"/>
          </p:cNvCxnSpPr>
          <p:nvPr/>
        </p:nvCxnSpPr>
        <p:spPr>
          <a:xfrm rot="10800000">
            <a:off x="3984709" y="2212158"/>
            <a:ext cx="0" cy="384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7" name="Shape 467"/>
          <p:cNvCxnSpPr>
            <a:stCxn id="468" idx="0"/>
            <a:endCxn id="460" idx="3"/>
          </p:cNvCxnSpPr>
          <p:nvPr/>
        </p:nvCxnSpPr>
        <p:spPr>
          <a:xfrm rot="10800000">
            <a:off x="4328560" y="1868091"/>
            <a:ext cx="1560300" cy="72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9" name="Shape 469"/>
          <p:cNvCxnSpPr>
            <a:stCxn id="459" idx="2"/>
            <a:endCxn id="462" idx="0"/>
          </p:cNvCxnSpPr>
          <p:nvPr/>
        </p:nvCxnSpPr>
        <p:spPr>
          <a:xfrm flipH="1">
            <a:off x="1820724" y="3285294"/>
            <a:ext cx="390600" cy="22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0" name="Shape 470"/>
          <p:cNvCxnSpPr>
            <a:stCxn id="459" idx="2"/>
            <a:endCxn id="463" idx="0"/>
          </p:cNvCxnSpPr>
          <p:nvPr/>
        </p:nvCxnSpPr>
        <p:spPr>
          <a:xfrm>
            <a:off x="2211324" y="3285294"/>
            <a:ext cx="466800" cy="22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1" name="Shape 471"/>
          <p:cNvCxnSpPr>
            <a:stCxn id="466" idx="2"/>
            <a:endCxn id="472" idx="0"/>
          </p:cNvCxnSpPr>
          <p:nvPr/>
        </p:nvCxnSpPr>
        <p:spPr>
          <a:xfrm flipH="1">
            <a:off x="3594109" y="3285294"/>
            <a:ext cx="390600" cy="22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3" name="Shape 473"/>
          <p:cNvCxnSpPr>
            <a:stCxn id="466" idx="2"/>
            <a:endCxn id="474" idx="0"/>
          </p:cNvCxnSpPr>
          <p:nvPr/>
        </p:nvCxnSpPr>
        <p:spPr>
          <a:xfrm>
            <a:off x="3984709" y="3285294"/>
            <a:ext cx="459600" cy="22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5" name="Shape 475"/>
          <p:cNvCxnSpPr>
            <a:stCxn id="468" idx="2"/>
            <a:endCxn id="476" idx="0"/>
          </p:cNvCxnSpPr>
          <p:nvPr/>
        </p:nvCxnSpPr>
        <p:spPr>
          <a:xfrm flipH="1">
            <a:off x="5423937" y="3285294"/>
            <a:ext cx="465000" cy="22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77" name="Shape 477"/>
          <p:cNvCxnSpPr>
            <a:stCxn id="468" idx="2"/>
            <a:endCxn id="478" idx="0"/>
          </p:cNvCxnSpPr>
          <p:nvPr/>
        </p:nvCxnSpPr>
        <p:spPr>
          <a:xfrm>
            <a:off x="5888937" y="3285294"/>
            <a:ext cx="452700" cy="22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4776000" y="1524025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1st Choice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523875" y="2721625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2nd Choice</a:t>
            </a:r>
          </a:p>
        </p:txBody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981050" y="3631925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3rd Choice</a:t>
            </a:r>
          </a:p>
        </p:txBody>
      </p:sp>
      <p:pic>
        <p:nvPicPr>
          <p:cNvPr id="482" name="Shape 482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">
            <a:off x="2324599" y="4440831"/>
            <a:ext cx="687700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6729" y="4453205"/>
            <a:ext cx="687701" cy="68813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981050" y="4546325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4th Choice</a:t>
            </a:r>
          </a:p>
        </p:txBody>
      </p:sp>
      <p:cxnSp>
        <p:nvCxnSpPr>
          <p:cNvPr id="485" name="Shape 485"/>
          <p:cNvCxnSpPr>
            <a:stCxn id="462" idx="2"/>
            <a:endCxn id="483" idx="0"/>
          </p:cNvCxnSpPr>
          <p:nvPr/>
        </p:nvCxnSpPr>
        <p:spPr>
          <a:xfrm>
            <a:off x="1820575" y="4195589"/>
            <a:ext cx="0" cy="257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6" name="Shape 486"/>
          <p:cNvCxnSpPr>
            <a:stCxn id="463" idx="2"/>
            <a:endCxn id="482" idx="0"/>
          </p:cNvCxnSpPr>
          <p:nvPr/>
        </p:nvCxnSpPr>
        <p:spPr>
          <a:xfrm flipH="1">
            <a:off x="2668455" y="4195589"/>
            <a:ext cx="9600" cy="245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7" name="Shape 487"/>
          <p:cNvCxnSpPr>
            <a:stCxn id="472" idx="2"/>
            <a:endCxn id="488" idx="0"/>
          </p:cNvCxnSpPr>
          <p:nvPr/>
        </p:nvCxnSpPr>
        <p:spPr>
          <a:xfrm>
            <a:off x="3593960" y="4195589"/>
            <a:ext cx="0" cy="22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9" name="Shape 489"/>
          <p:cNvCxnSpPr>
            <a:stCxn id="474" idx="2"/>
            <a:endCxn id="490" idx="0"/>
          </p:cNvCxnSpPr>
          <p:nvPr/>
        </p:nvCxnSpPr>
        <p:spPr>
          <a:xfrm flipH="1">
            <a:off x="4432143" y="4195589"/>
            <a:ext cx="12300" cy="226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1" name="Shape 491"/>
          <p:cNvCxnSpPr>
            <a:stCxn id="476" idx="2"/>
            <a:endCxn id="492" idx="0"/>
          </p:cNvCxnSpPr>
          <p:nvPr/>
        </p:nvCxnSpPr>
        <p:spPr>
          <a:xfrm flipH="1">
            <a:off x="5422787" y="4201774"/>
            <a:ext cx="1200" cy="220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93" name="Shape 493"/>
          <p:cNvCxnSpPr>
            <a:stCxn id="478" idx="2"/>
            <a:endCxn id="494" idx="0"/>
          </p:cNvCxnSpPr>
          <p:nvPr/>
        </p:nvCxnSpPr>
        <p:spPr>
          <a:xfrm flipH="1">
            <a:off x="6338374" y="4195589"/>
            <a:ext cx="3300" cy="23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95" name="Shape 4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1862" y="2592023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">
            <a:off x="3186912" y="3508503"/>
            <a:ext cx="687700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4598" y="3502318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5684" y="4416718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">
            <a:off x="4101312" y="4422903"/>
            <a:ext cx="687700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">
            <a:off x="5557658" y="2596148"/>
            <a:ext cx="687700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909" y="3506443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Shape 5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7392" y="3506443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909" y="4420843"/>
            <a:ext cx="687701" cy="68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5109" y="4420843"/>
            <a:ext cx="687701" cy="68813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/>
          <p:nvPr/>
        </p:nvSpPr>
        <p:spPr>
          <a:xfrm>
            <a:off x="1408275" y="2415575"/>
            <a:ext cx="3433200" cy="26955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5075650" y="2425350"/>
            <a:ext cx="1701600" cy="27182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4871400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fixed!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649"/>
            <a:ext cx="9143999" cy="21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" y="1488550"/>
            <a:ext cx="9081974" cy="18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Shape 514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2781198" y="1779551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Shape 515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955775" y="1779551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4543063" y="1779551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3368486" y="1779551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43024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317600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730312" y="2848114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1890229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2825611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Shape 523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4538535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3412899" y="2848114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Shape 525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3985528" y="2848114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234218" y="2831565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6646930" y="2831565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Shape 528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6059642" y="2831565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Shape 529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5472353" y="2831565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Shape 530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143024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1317600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730312" y="3936618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1890229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2825611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4538535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3412899" y="3936618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3985528" y="3936618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7234218" y="3920069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6646930" y="3920069"/>
            <a:ext cx="514455" cy="510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2">
            <a:off x="6059642" y="3920069"/>
            <a:ext cx="514455" cy="5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Shape 541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">
            <a:off x="5472353" y="3920069"/>
            <a:ext cx="514455" cy="5104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2" name="Shape 542"/>
          <p:cNvCxnSpPr/>
          <p:nvPr/>
        </p:nvCxnSpPr>
        <p:spPr>
          <a:xfrm rot="10800000" flipH="1">
            <a:off x="1281735" y="2336134"/>
            <a:ext cx="2609699" cy="4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3" name="Shape 543"/>
          <p:cNvCxnSpPr/>
          <p:nvPr/>
        </p:nvCxnSpPr>
        <p:spPr>
          <a:xfrm flipH="1">
            <a:off x="3891335" y="2344896"/>
            <a:ext cx="9300" cy="4802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4" name="Shape 544"/>
          <p:cNvCxnSpPr/>
          <p:nvPr/>
        </p:nvCxnSpPr>
        <p:spPr>
          <a:xfrm>
            <a:off x="3909756" y="2327441"/>
            <a:ext cx="2700900" cy="46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5" name="Shape 545"/>
          <p:cNvCxnSpPr/>
          <p:nvPr/>
        </p:nvCxnSpPr>
        <p:spPr>
          <a:xfrm>
            <a:off x="1281735" y="3383939"/>
            <a:ext cx="0" cy="5411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6" name="Shape 546"/>
          <p:cNvCxnSpPr/>
          <p:nvPr/>
        </p:nvCxnSpPr>
        <p:spPr>
          <a:xfrm>
            <a:off x="3955383" y="3366462"/>
            <a:ext cx="0" cy="4802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47" name="Shape 547"/>
          <p:cNvCxnSpPr/>
          <p:nvPr/>
        </p:nvCxnSpPr>
        <p:spPr>
          <a:xfrm>
            <a:off x="6619910" y="3375190"/>
            <a:ext cx="0" cy="52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5382325" y="1814312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K’s Choice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925825" y="2620450"/>
            <a:ext cx="1091100" cy="78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R’s Choice</a:t>
            </a:r>
          </a:p>
        </p:txBody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7925825" y="3763450"/>
            <a:ext cx="1091100" cy="78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E’s Choice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5276750" y="452000"/>
            <a:ext cx="35297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could we count this?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multiplication rule… fixed!</a:t>
            </a:r>
          </a:p>
        </p:txBody>
      </p:sp>
      <p:pic>
        <p:nvPicPr>
          <p:cNvPr id="557" name="Shape 5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1649"/>
            <a:ext cx="9143999" cy="211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Shape 5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12" y="1488550"/>
            <a:ext cx="9081974" cy="184987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770550" y="3056337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K’s Choice</a:t>
            </a:r>
          </a:p>
        </p:txBody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3050050" y="3056350"/>
            <a:ext cx="17277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R’s Choice</a:t>
            </a:r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5132812" y="3086800"/>
            <a:ext cx="1641300" cy="43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E’s Choice</a:t>
            </a:r>
          </a:p>
        </p:txBody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5228125" y="523600"/>
            <a:ext cx="35297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could we count this?</a:t>
            </a: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139634" y="1929425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502529" y="1929425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683976" y="1929425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1321081" y="1929425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Shape 567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24550" y="2199748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687444" y="2199748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505997" y="2199747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864362" y="2199747"/>
            <a:ext cx="158944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153356" y="2199748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1682577" y="2199748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Shape 573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1334803" y="2199747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1511721" y="2199747"/>
            <a:ext cx="158944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2515429" y="2195561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2333982" y="2195561"/>
            <a:ext cx="158945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2152535" y="2195561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1971087" y="2195561"/>
            <a:ext cx="158944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Shape 579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324550" y="2475115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Shape 580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687444" y="2475115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505997" y="2475115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864362" y="2475115"/>
            <a:ext cx="158944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1153356" y="2475115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1682577" y="2475115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1334803" y="2475115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1511721" y="2475115"/>
            <a:ext cx="158944" cy="1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Shape 587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2515429" y="2470928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Shape 588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2333982" y="2470928"/>
            <a:ext cx="158944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6">
            <a:alphaModFix/>
          </a:blip>
          <a:srcRect t="1238" b="1238"/>
          <a:stretch/>
        </p:blipFill>
        <p:spPr>
          <a:xfrm rot="-13">
            <a:off x="2152535" y="2470928"/>
            <a:ext cx="158945" cy="12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Shape 59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2">
            <a:off x="1971087" y="2470928"/>
            <a:ext cx="158944" cy="129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1" name="Shape 591"/>
          <p:cNvCxnSpPr/>
          <p:nvPr/>
        </p:nvCxnSpPr>
        <p:spPr>
          <a:xfrm rot="10800000" flipH="1">
            <a:off x="676363" y="2070334"/>
            <a:ext cx="806399" cy="123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2" name="Shape 592"/>
          <p:cNvCxnSpPr/>
          <p:nvPr/>
        </p:nvCxnSpPr>
        <p:spPr>
          <a:xfrm flipH="1">
            <a:off x="1482793" y="2072445"/>
            <a:ext cx="2699" cy="1211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3" name="Shape 593"/>
          <p:cNvCxnSpPr/>
          <p:nvPr/>
        </p:nvCxnSpPr>
        <p:spPr>
          <a:xfrm>
            <a:off x="1488311" y="2068029"/>
            <a:ext cx="834600" cy="117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4" name="Shape 594"/>
          <p:cNvCxnSpPr/>
          <p:nvPr/>
        </p:nvCxnSpPr>
        <p:spPr>
          <a:xfrm>
            <a:off x="676363" y="2335299"/>
            <a:ext cx="0" cy="13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5" name="Shape 595"/>
          <p:cNvCxnSpPr/>
          <p:nvPr/>
        </p:nvCxnSpPr>
        <p:spPr>
          <a:xfrm>
            <a:off x="1502408" y="2330878"/>
            <a:ext cx="0" cy="1211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6" name="Shape 596"/>
          <p:cNvCxnSpPr/>
          <p:nvPr/>
        </p:nvCxnSpPr>
        <p:spPr>
          <a:xfrm>
            <a:off x="2325634" y="2333086"/>
            <a:ext cx="0" cy="132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97" name="Shape 597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>
            <a:off x="3420292" y="1880575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708082" y="1880575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851976" y="1880575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Shape 600"/>
          <p:cNvPicPr preferRelativeResize="0"/>
          <p:nvPr/>
        </p:nvPicPr>
        <p:blipFill rotWithShape="1">
          <a:blip r:embed="rId5">
            <a:alphaModFix/>
          </a:blip>
          <a:srcRect l="6339" r="6339"/>
          <a:stretch/>
        </p:blipFill>
        <p:spPr>
          <a:xfrm rot="-16">
            <a:off x="3564187" y="1880575"/>
            <a:ext cx="126049" cy="13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Shape 601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>
            <a:off x="2773900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061689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5">
            <a:alphaModFix/>
          </a:blip>
          <a:srcRect l="6339" r="6339"/>
          <a:stretch/>
        </p:blipFill>
        <p:spPr>
          <a:xfrm rot="-16">
            <a:off x="2917794" y="2170466"/>
            <a:ext cx="126049" cy="13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6">
            <a:off x="3201991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>
            <a:off x="3431174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3850867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Shape 607"/>
          <p:cNvPicPr preferRelativeResize="0"/>
          <p:nvPr/>
        </p:nvPicPr>
        <p:blipFill rotWithShape="1">
          <a:blip r:embed="rId5">
            <a:alphaModFix/>
          </a:blip>
          <a:srcRect l="6339" r="6339"/>
          <a:stretch/>
        </p:blipFill>
        <p:spPr>
          <a:xfrm rot="-16">
            <a:off x="3575069" y="2170466"/>
            <a:ext cx="126049" cy="13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Shape 608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6">
            <a:off x="3715371" y="217046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4511350" y="216597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4367455" y="216597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7">
            <a:alphaModFix/>
          </a:blip>
          <a:srcRect l="5196" r="5205"/>
          <a:stretch/>
        </p:blipFill>
        <p:spPr>
          <a:xfrm rot="-16">
            <a:off x="4223561" y="2165976"/>
            <a:ext cx="126049" cy="13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Shape 612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 rot="-16">
            <a:off x="4079666" y="2165976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Shape 613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>
            <a:off x="2773900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3061689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Shape 615"/>
          <p:cNvPicPr preferRelativeResize="0"/>
          <p:nvPr/>
        </p:nvPicPr>
        <p:blipFill rotWithShape="1">
          <a:blip r:embed="rId8">
            <a:alphaModFix/>
          </a:blip>
          <a:srcRect l="7066" r="7066"/>
          <a:stretch/>
        </p:blipFill>
        <p:spPr>
          <a:xfrm rot="-17">
            <a:off x="2917794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6">
            <a:off x="3201991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Shape 617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>
            <a:off x="3431174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Shape 618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3850867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Shape 619"/>
          <p:cNvPicPr preferRelativeResize="0"/>
          <p:nvPr/>
        </p:nvPicPr>
        <p:blipFill rotWithShape="1">
          <a:blip r:embed="rId8">
            <a:alphaModFix/>
          </a:blip>
          <a:srcRect l="7066" r="7066"/>
          <a:stretch/>
        </p:blipFill>
        <p:spPr>
          <a:xfrm rot="-17">
            <a:off x="3575069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16">
            <a:off x="3715371" y="246576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4511350" y="246127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4367455" y="2461277"/>
            <a:ext cx="126049" cy="13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 rotWithShape="1">
          <a:blip r:embed="rId7">
            <a:alphaModFix/>
          </a:blip>
          <a:srcRect l="5196" r="5205"/>
          <a:stretch/>
        </p:blipFill>
        <p:spPr>
          <a:xfrm rot="-16">
            <a:off x="4223561" y="2461277"/>
            <a:ext cx="126049" cy="13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Shape 624"/>
          <p:cNvPicPr preferRelativeResize="0"/>
          <p:nvPr/>
        </p:nvPicPr>
        <p:blipFill rotWithShape="1">
          <a:blip r:embed="rId6">
            <a:alphaModFix/>
          </a:blip>
          <a:srcRect l="5978" r="5969"/>
          <a:stretch/>
        </p:blipFill>
        <p:spPr>
          <a:xfrm rot="-16">
            <a:off x="4079666" y="2461277"/>
            <a:ext cx="126049" cy="1384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Shape 625"/>
          <p:cNvCxnSpPr/>
          <p:nvPr/>
        </p:nvCxnSpPr>
        <p:spPr>
          <a:xfrm rot="10800000" flipH="1">
            <a:off x="3052901" y="2031632"/>
            <a:ext cx="639300" cy="1325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6" name="Shape 626"/>
          <p:cNvCxnSpPr/>
          <p:nvPr/>
        </p:nvCxnSpPr>
        <p:spPr>
          <a:xfrm flipH="1">
            <a:off x="3692771" y="2033948"/>
            <a:ext cx="1800" cy="1298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7" name="Shape 627"/>
          <p:cNvCxnSpPr/>
          <p:nvPr/>
        </p:nvCxnSpPr>
        <p:spPr>
          <a:xfrm>
            <a:off x="3696806" y="2029212"/>
            <a:ext cx="661799" cy="1253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8" name="Shape 628"/>
          <p:cNvCxnSpPr/>
          <p:nvPr/>
        </p:nvCxnSpPr>
        <p:spPr>
          <a:xfrm>
            <a:off x="3052901" y="2315830"/>
            <a:ext cx="0" cy="14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9" name="Shape 629"/>
          <p:cNvCxnSpPr/>
          <p:nvPr/>
        </p:nvCxnSpPr>
        <p:spPr>
          <a:xfrm>
            <a:off x="3707985" y="2311089"/>
            <a:ext cx="0" cy="1298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0" name="Shape 630"/>
          <p:cNvCxnSpPr/>
          <p:nvPr/>
        </p:nvCxnSpPr>
        <p:spPr>
          <a:xfrm>
            <a:off x="4360835" y="2313457"/>
            <a:ext cx="0" cy="1418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31" name="Shape 631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5463435" y="1872175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Shape 632"/>
          <p:cNvPicPr preferRelativeResize="0"/>
          <p:nvPr/>
        </p:nvPicPr>
        <p:blipFill rotWithShape="1">
          <a:blip r:embed="rId6">
            <a:alphaModFix/>
          </a:blip>
          <a:srcRect l="18951" r="18951"/>
          <a:stretch/>
        </p:blipFill>
        <p:spPr>
          <a:xfrm>
            <a:off x="5749139" y="1872175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Shape 633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5891991" y="1872175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Shape 634"/>
          <p:cNvPicPr preferRelativeResize="0"/>
          <p:nvPr/>
        </p:nvPicPr>
        <p:blipFill rotWithShape="1">
          <a:blip r:embed="rId5">
            <a:alphaModFix/>
          </a:blip>
          <a:srcRect l="19208" r="19208"/>
          <a:stretch/>
        </p:blipFill>
        <p:spPr>
          <a:xfrm rot="-24">
            <a:off x="5606287" y="1872175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4821725" y="216302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5107429" y="216302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 rotWithShape="1">
          <a:blip r:embed="rId5">
            <a:alphaModFix/>
          </a:blip>
          <a:srcRect l="21592" r="21586"/>
          <a:stretch/>
        </p:blipFill>
        <p:spPr>
          <a:xfrm rot="-24">
            <a:off x="4964577" y="216302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5246716" y="216302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5474238" y="216302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Shape 640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5890890" y="216302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 rotWithShape="1">
          <a:blip r:embed="rId7">
            <a:alphaModFix/>
          </a:blip>
          <a:srcRect l="20848" r="20848"/>
          <a:stretch/>
        </p:blipFill>
        <p:spPr>
          <a:xfrm rot="-24">
            <a:off x="5617090" y="216302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 rot="-24">
            <a:off x="5756376" y="2163027"/>
            <a:ext cx="125135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Shape 643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6546589" y="215852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Shape 644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6403736" y="215852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Shape 645"/>
          <p:cNvPicPr preferRelativeResize="0"/>
          <p:nvPr/>
        </p:nvPicPr>
        <p:blipFill rotWithShape="1">
          <a:blip r:embed="rId5">
            <a:alphaModFix/>
          </a:blip>
          <a:srcRect l="21592" r="21586"/>
          <a:stretch/>
        </p:blipFill>
        <p:spPr>
          <a:xfrm rot="-24">
            <a:off x="6260884" y="215852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Shape 646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6118032" y="215852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Shape 647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4821725" y="245930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Shape 648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5107429" y="2459308"/>
            <a:ext cx="125135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/>
          <p:cNvPicPr preferRelativeResize="0"/>
          <p:nvPr/>
        </p:nvPicPr>
        <p:blipFill rotWithShape="1">
          <a:blip r:embed="rId8">
            <a:alphaModFix/>
          </a:blip>
          <a:srcRect l="22065" r="22059"/>
          <a:stretch/>
        </p:blipFill>
        <p:spPr>
          <a:xfrm rot="-25">
            <a:off x="4964577" y="245930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Shape 65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5246716" y="245930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Shape 651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5474238" y="245930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5890890" y="2459308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7">
            <a:alphaModFix/>
          </a:blip>
          <a:srcRect l="20848" r="20848"/>
          <a:stretch/>
        </p:blipFill>
        <p:spPr>
          <a:xfrm rot="-24">
            <a:off x="5617090" y="2459307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 rot="-24">
            <a:off x="5756376" y="2459307"/>
            <a:ext cx="125135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6546589" y="245480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Shape 656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6403736" y="2454803"/>
            <a:ext cx="125135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Shape 657"/>
          <p:cNvPicPr preferRelativeResize="0"/>
          <p:nvPr/>
        </p:nvPicPr>
        <p:blipFill rotWithShape="1">
          <a:blip r:embed="rId8">
            <a:alphaModFix/>
          </a:blip>
          <a:srcRect l="22065" r="22059"/>
          <a:stretch/>
        </p:blipFill>
        <p:spPr>
          <a:xfrm rot="-25">
            <a:off x="6260884" y="2454803"/>
            <a:ext cx="125136" cy="1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6118032" y="2454803"/>
            <a:ext cx="125136" cy="1389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9" name="Shape 659"/>
          <p:cNvCxnSpPr/>
          <p:nvPr/>
        </p:nvCxnSpPr>
        <p:spPr>
          <a:xfrm rot="10800000" flipH="1">
            <a:off x="5098705" y="2023873"/>
            <a:ext cx="634800" cy="13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0" name="Shape 660"/>
          <p:cNvCxnSpPr/>
          <p:nvPr/>
        </p:nvCxnSpPr>
        <p:spPr>
          <a:xfrm flipH="1">
            <a:off x="5733627" y="2026057"/>
            <a:ext cx="2099" cy="1304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1" name="Shape 661"/>
          <p:cNvCxnSpPr/>
          <p:nvPr/>
        </p:nvCxnSpPr>
        <p:spPr>
          <a:xfrm>
            <a:off x="5737946" y="2021306"/>
            <a:ext cx="656999" cy="1259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2" name="Shape 662"/>
          <p:cNvCxnSpPr/>
          <p:nvPr/>
        </p:nvCxnSpPr>
        <p:spPr>
          <a:xfrm>
            <a:off x="5098705" y="2308874"/>
            <a:ext cx="0" cy="1469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3" name="Shape 663"/>
          <p:cNvCxnSpPr/>
          <p:nvPr/>
        </p:nvCxnSpPr>
        <p:spPr>
          <a:xfrm>
            <a:off x="5749044" y="2304117"/>
            <a:ext cx="0" cy="1304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4" name="Shape 664"/>
          <p:cNvCxnSpPr/>
          <p:nvPr/>
        </p:nvCxnSpPr>
        <p:spPr>
          <a:xfrm>
            <a:off x="6397164" y="2306492"/>
            <a:ext cx="0" cy="142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65" name="Shape 665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399582" y="1827976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Shape 666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681734" y="1827976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Shape 667"/>
          <p:cNvPicPr preferRelativeResize="0"/>
          <p:nvPr/>
        </p:nvPicPr>
        <p:blipFill rotWithShape="1">
          <a:blip r:embed="rId6">
            <a:alphaModFix/>
          </a:blip>
          <a:srcRect l="18951" r="18951"/>
          <a:stretch/>
        </p:blipFill>
        <p:spPr>
          <a:xfrm>
            <a:off x="7822810" y="1827976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Shape 668"/>
          <p:cNvPicPr preferRelativeResize="0"/>
          <p:nvPr/>
        </p:nvPicPr>
        <p:blipFill rotWithShape="1">
          <a:blip r:embed="rId5">
            <a:alphaModFix/>
          </a:blip>
          <a:srcRect l="19208" r="19208"/>
          <a:stretch/>
        </p:blipFill>
        <p:spPr>
          <a:xfrm rot="-25">
            <a:off x="7540657" y="1827976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Shape 669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6765850" y="213473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048002" y="213473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 rotWithShape="1">
          <a:blip r:embed="rId7">
            <a:alphaModFix/>
          </a:blip>
          <a:srcRect l="20848" r="20848"/>
          <a:stretch/>
        </p:blipFill>
        <p:spPr>
          <a:xfrm rot="-24">
            <a:off x="6906925" y="213473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Shape 672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 rot="-25">
            <a:off x="7185557" y="213473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Shape 673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7410250" y="213473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Shape 674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7821722" y="213473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Shape 675"/>
          <p:cNvPicPr preferRelativeResize="0"/>
          <p:nvPr/>
        </p:nvPicPr>
        <p:blipFill rotWithShape="1">
          <a:blip r:embed="rId5">
            <a:alphaModFix/>
          </a:blip>
          <a:srcRect l="21592" r="21586"/>
          <a:stretch/>
        </p:blipFill>
        <p:spPr>
          <a:xfrm rot="-25">
            <a:off x="7551326" y="213473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7688881" y="213473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8469269" y="212998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/>
          <p:cNvPicPr preferRelativeResize="0"/>
          <p:nvPr/>
        </p:nvPicPr>
        <p:blipFill rotWithShape="1">
          <a:blip r:embed="rId5">
            <a:alphaModFix/>
          </a:blip>
          <a:srcRect t="835" b="826"/>
          <a:stretch/>
        </p:blipFill>
        <p:spPr>
          <a:xfrm>
            <a:off x="8328192" y="212998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Shape 679"/>
          <p:cNvPicPr preferRelativeResize="0"/>
          <p:nvPr/>
        </p:nvPicPr>
        <p:blipFill rotWithShape="1">
          <a:blip r:embed="rId5">
            <a:alphaModFix/>
          </a:blip>
          <a:srcRect l="21592" r="21586"/>
          <a:stretch/>
        </p:blipFill>
        <p:spPr>
          <a:xfrm rot="-25">
            <a:off x="8187117" y="212998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Shape 680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8046040" y="2129981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Shape 681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6765850" y="2447212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Shape 682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7048002" y="2447212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Shape 683"/>
          <p:cNvPicPr preferRelativeResize="0"/>
          <p:nvPr/>
        </p:nvPicPr>
        <p:blipFill rotWithShape="1">
          <a:blip r:embed="rId7">
            <a:alphaModFix/>
          </a:blip>
          <a:srcRect l="20848" r="20848"/>
          <a:stretch/>
        </p:blipFill>
        <p:spPr>
          <a:xfrm rot="-24">
            <a:off x="6906925" y="244721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Shape 684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 rot="-25">
            <a:off x="7185557" y="244721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7410250" y="2447212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7821722" y="2447212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/>
          <p:cNvPicPr preferRelativeResize="0"/>
          <p:nvPr/>
        </p:nvPicPr>
        <p:blipFill rotWithShape="1">
          <a:blip r:embed="rId8">
            <a:alphaModFix/>
          </a:blip>
          <a:srcRect l="22065" r="22059"/>
          <a:stretch/>
        </p:blipFill>
        <p:spPr>
          <a:xfrm rot="-25">
            <a:off x="7551326" y="2447212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7688881" y="2447212"/>
            <a:ext cx="123580" cy="14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 rotWithShape="1">
          <a:blip r:embed="rId6">
            <a:alphaModFix/>
          </a:blip>
          <a:srcRect l="21353" r="21353"/>
          <a:stretch/>
        </p:blipFill>
        <p:spPr>
          <a:xfrm>
            <a:off x="8469269" y="2442461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 rotWithShape="1">
          <a:blip r:embed="rId8">
            <a:alphaModFix/>
          </a:blip>
          <a:srcRect l="1783" r="1783"/>
          <a:stretch/>
        </p:blipFill>
        <p:spPr>
          <a:xfrm>
            <a:off x="8328192" y="2442461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Shape 691"/>
          <p:cNvPicPr preferRelativeResize="0"/>
          <p:nvPr/>
        </p:nvPicPr>
        <p:blipFill rotWithShape="1">
          <a:blip r:embed="rId8">
            <a:alphaModFix/>
          </a:blip>
          <a:srcRect l="22065" r="22059"/>
          <a:stretch/>
        </p:blipFill>
        <p:spPr>
          <a:xfrm rot="-25">
            <a:off x="8187117" y="2442461"/>
            <a:ext cx="123580" cy="1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Shape 692"/>
          <p:cNvPicPr preferRelativeResize="0"/>
          <p:nvPr/>
        </p:nvPicPr>
        <p:blipFill rotWithShape="1">
          <a:blip r:embed="rId7">
            <a:alphaModFix/>
          </a:blip>
          <a:srcRect t="2079" b="2089"/>
          <a:stretch/>
        </p:blipFill>
        <p:spPr>
          <a:xfrm rot="-24">
            <a:off x="8046040" y="2442461"/>
            <a:ext cx="123580" cy="146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Shape 693"/>
          <p:cNvCxnSpPr/>
          <p:nvPr/>
        </p:nvCxnSpPr>
        <p:spPr>
          <a:xfrm rot="10800000" flipH="1">
            <a:off x="7039386" y="1988035"/>
            <a:ext cx="627000" cy="140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4" name="Shape 694"/>
          <p:cNvCxnSpPr/>
          <p:nvPr/>
        </p:nvCxnSpPr>
        <p:spPr>
          <a:xfrm flipH="1">
            <a:off x="7666389" y="1990272"/>
            <a:ext cx="2099" cy="1376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5" name="Shape 695"/>
          <p:cNvCxnSpPr/>
          <p:nvPr/>
        </p:nvCxnSpPr>
        <p:spPr>
          <a:xfrm>
            <a:off x="7670679" y="1985261"/>
            <a:ext cx="648899" cy="13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6" name="Shape 696"/>
          <p:cNvCxnSpPr/>
          <p:nvPr/>
        </p:nvCxnSpPr>
        <p:spPr>
          <a:xfrm>
            <a:off x="7039386" y="2288553"/>
            <a:ext cx="0" cy="154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7" name="Shape 697"/>
          <p:cNvCxnSpPr/>
          <p:nvPr/>
        </p:nvCxnSpPr>
        <p:spPr>
          <a:xfrm>
            <a:off x="7681639" y="2283536"/>
            <a:ext cx="0" cy="137699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8" name="Shape 698"/>
          <p:cNvCxnSpPr/>
          <p:nvPr/>
        </p:nvCxnSpPr>
        <p:spPr>
          <a:xfrm>
            <a:off x="8321702" y="2286041"/>
            <a:ext cx="0" cy="150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1287500" y="3733125"/>
            <a:ext cx="3932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3649700" y="3733125"/>
            <a:ext cx="3932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5707100" y="3733125"/>
            <a:ext cx="3932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>
                <a:solidFill>
                  <a:srgbClr val="38761D"/>
                </a:solidFill>
              </a:rPr>
              <a:t>1</a:t>
            </a:r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6850100" y="3733125"/>
            <a:ext cx="16190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/>
              <a:t>=  12</a:t>
            </a:r>
          </a:p>
        </p:txBody>
      </p:sp>
      <p:sp>
        <p:nvSpPr>
          <p:cNvPr id="703" name="Shape 703"/>
          <p:cNvSpPr txBox="1">
            <a:spLocks noGrp="1"/>
          </p:cNvSpPr>
          <p:nvPr>
            <p:ph type="body" idx="1"/>
          </p:nvPr>
        </p:nvSpPr>
        <p:spPr>
          <a:xfrm>
            <a:off x="2430500" y="3733125"/>
            <a:ext cx="3932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4716500" y="3733125"/>
            <a:ext cx="393299" cy="54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705" name="Shape 705"/>
          <p:cNvSpPr/>
          <p:nvPr/>
        </p:nvSpPr>
        <p:spPr>
          <a:xfrm>
            <a:off x="1046425" y="1770125"/>
            <a:ext cx="7139099" cy="2837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254275" y="2092850"/>
            <a:ext cx="8400899" cy="2379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234700" y="2415575"/>
            <a:ext cx="8449499" cy="2619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Cardinality Adding!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4" y="1486026"/>
            <a:ext cx="2914990" cy="2507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237682"/>
            <a:ext cx="2167404" cy="859579"/>
          </a:xfrm>
          <a:prstGeom prst="rect">
            <a:avLst/>
          </a:prstGeom>
        </p:spPr>
      </p:pic>
      <p:pic>
        <p:nvPicPr>
          <p:cNvPr id="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901" y="239601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1486026"/>
            <a:ext cx="2854151" cy="2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pic>
        <p:nvPicPr>
          <p:cNvPr id="780" name="Shape 7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5997"/>
            <a:ext cx="9144001" cy="58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76047"/>
            <a:ext cx="9143999" cy="61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Shape 7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071059"/>
            <a:ext cx="9144000" cy="39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Shape 7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983756"/>
            <a:ext cx="9143999" cy="37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Counting 201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permutations and combinations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(trains again)</a:t>
            </a:r>
          </a:p>
        </p:txBody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738175" y="2405100"/>
            <a:ext cx="17211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Trains =</a:t>
            </a:r>
          </a:p>
        </p:txBody>
      </p:sp>
      <p:pic>
        <p:nvPicPr>
          <p:cNvPr id="796" name="Shape 7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4025" y="1978750"/>
            <a:ext cx="5715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Shape 7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3787" y="1954525"/>
            <a:ext cx="6000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524" y="224165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Shape 799"/>
          <p:cNvPicPr preferRelativeResize="0"/>
          <p:nvPr/>
        </p:nvPicPr>
        <p:blipFill rotWithShape="1">
          <a:blip r:embed="rId6">
            <a:alphaModFix/>
          </a:blip>
          <a:srcRect l="2901" r="2892"/>
          <a:stretch/>
        </p:blipFill>
        <p:spPr>
          <a:xfrm>
            <a:off x="4091749" y="23049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Shape 800"/>
          <p:cNvPicPr preferRelativeResize="0"/>
          <p:nvPr/>
        </p:nvPicPr>
        <p:blipFill rotWithShape="1">
          <a:blip r:embed="rId7">
            <a:alphaModFix/>
          </a:blip>
          <a:srcRect t="3686" b="3686"/>
          <a:stretch/>
        </p:blipFill>
        <p:spPr>
          <a:xfrm>
            <a:off x="5310949" y="23049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Shape 801"/>
          <p:cNvPicPr preferRelativeResize="0"/>
          <p:nvPr/>
        </p:nvPicPr>
        <p:blipFill rotWithShape="1">
          <a:blip r:embed="rId8">
            <a:alphaModFix/>
          </a:blip>
          <a:srcRect t="2088" b="2088"/>
          <a:stretch/>
        </p:blipFill>
        <p:spPr>
          <a:xfrm>
            <a:off x="6606349" y="23049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Shape 8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34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088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28085" y="3092400"/>
            <a:ext cx="232064" cy="31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(trains again)</a:t>
            </a:r>
          </a:p>
        </p:txBody>
      </p:sp>
      <p:sp>
        <p:nvSpPr>
          <p:cNvPr id="810" name="Shape 810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0163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Possible Trains: (permutations of the train cars)</a:t>
            </a:r>
          </a:p>
        </p:txBody>
      </p:sp>
      <p:pic>
        <p:nvPicPr>
          <p:cNvPr id="811" name="Shape 8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961" y="30045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Shape 812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762924" y="30045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Shape 813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6537024" y="3040775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5213736" y="3040775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Shape 8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3425" y="2964575"/>
            <a:ext cx="1095499" cy="9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99" y="172205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3982124" y="17853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Shape 818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5201324" y="17853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Shape 819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6496724" y="17853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Shape 8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3425" y="1669175"/>
            <a:ext cx="1095499" cy="924824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Shape 821"/>
          <p:cNvSpPr txBox="1"/>
          <p:nvPr/>
        </p:nvSpPr>
        <p:spPr>
          <a:xfrm>
            <a:off x="29065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4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33637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8209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741B47"/>
                </a:solidFill>
              </a:rPr>
              <a:t>3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42781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48115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351C75"/>
                </a:solidFill>
              </a:rPr>
              <a:t>2</a:t>
            </a:r>
          </a:p>
        </p:txBody>
      </p:sp>
      <p:sp>
        <p:nvSpPr>
          <p:cNvPr id="826" name="Shape 826"/>
          <p:cNvSpPr txBox="1"/>
          <p:nvPr/>
        </p:nvSpPr>
        <p:spPr>
          <a:xfrm>
            <a:off x="6411750" y="4427650"/>
            <a:ext cx="11613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 24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58783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34F5C"/>
                </a:solidFill>
              </a:rPr>
              <a:t>1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5344950" y="4427650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829" name="Shape 829"/>
          <p:cNvSpPr txBox="1">
            <a:spLocks noGrp="1"/>
          </p:cNvSpPr>
          <p:nvPr>
            <p:ph type="body" idx="1"/>
          </p:nvPr>
        </p:nvSpPr>
        <p:spPr>
          <a:xfrm>
            <a:off x="2779350" y="4086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1st</a:t>
            </a:r>
          </a:p>
        </p:txBody>
      </p:sp>
      <p:sp>
        <p:nvSpPr>
          <p:cNvPr id="830" name="Shape 830"/>
          <p:cNvSpPr txBox="1">
            <a:spLocks noGrp="1"/>
          </p:cNvSpPr>
          <p:nvPr>
            <p:ph type="body" idx="1"/>
          </p:nvPr>
        </p:nvSpPr>
        <p:spPr>
          <a:xfrm>
            <a:off x="3693750" y="4086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2nd</a:t>
            </a:r>
          </a:p>
        </p:txBody>
      </p:sp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4760550" y="4086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3rd</a:t>
            </a:r>
          </a:p>
        </p:txBody>
      </p:sp>
      <p:sp>
        <p:nvSpPr>
          <p:cNvPr id="832" name="Shape 832"/>
          <p:cNvSpPr txBox="1">
            <a:spLocks noGrp="1"/>
          </p:cNvSpPr>
          <p:nvPr>
            <p:ph type="body" idx="1"/>
          </p:nvPr>
        </p:nvSpPr>
        <p:spPr>
          <a:xfrm>
            <a:off x="5827350" y="4086275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4th</a:t>
            </a:r>
          </a:p>
        </p:txBody>
      </p:sp>
      <p:sp>
        <p:nvSpPr>
          <p:cNvPr id="833" name="Shape 833"/>
          <p:cNvSpPr txBox="1"/>
          <p:nvPr/>
        </p:nvSpPr>
        <p:spPr>
          <a:xfrm>
            <a:off x="1839750" y="4427650"/>
            <a:ext cx="10139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4! =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Factorial...</a:t>
            </a:r>
          </a:p>
        </p:txBody>
      </p:sp>
      <p:pic>
        <p:nvPicPr>
          <p:cNvPr id="839" name="Shape 8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99" y="2403815"/>
            <a:ext cx="8323748" cy="5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Shape 8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600" y="2403825"/>
            <a:ext cx="1987525" cy="5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Shape 8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4200" y="2403825"/>
            <a:ext cx="1987525" cy="5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1600" y="2369075"/>
            <a:ext cx="945575" cy="5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Shape 8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975" y="2403825"/>
            <a:ext cx="426849" cy="5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Shape 8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6000" y="2369075"/>
            <a:ext cx="1439450" cy="59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Permutations</a:t>
            </a:r>
          </a:p>
        </p:txBody>
      </p:sp>
      <p:pic>
        <p:nvPicPr>
          <p:cNvPr id="850" name="Shape 8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37" y="1334550"/>
            <a:ext cx="8312724" cy="24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</a:t>
            </a:r>
          </a:p>
        </p:txBody>
      </p:sp>
      <p:pic>
        <p:nvPicPr>
          <p:cNvPr id="856" name="Shape 8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37" y="1264198"/>
            <a:ext cx="8126924" cy="26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body" idx="1"/>
          </p:nvPr>
        </p:nvSpPr>
        <p:spPr>
          <a:xfrm>
            <a:off x="311700" y="1492350"/>
            <a:ext cx="17211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My Trains =</a:t>
            </a:r>
          </a:p>
        </p:txBody>
      </p:sp>
      <p:pic>
        <p:nvPicPr>
          <p:cNvPr id="863" name="Shape 8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498" y="2061900"/>
            <a:ext cx="494683" cy="118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Shape 8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0280" y="2172370"/>
            <a:ext cx="519418" cy="119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Shape 8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6181" y="2283135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Shape 866"/>
          <p:cNvPicPr preferRelativeResize="0"/>
          <p:nvPr/>
        </p:nvPicPr>
        <p:blipFill rotWithShape="1">
          <a:blip r:embed="rId6">
            <a:alphaModFix/>
          </a:blip>
          <a:srcRect l="2901" r="2892"/>
          <a:stretch/>
        </p:blipFill>
        <p:spPr>
          <a:xfrm>
            <a:off x="2142964" y="233636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 rotWithShape="1">
          <a:blip r:embed="rId7">
            <a:alphaModFix/>
          </a:blip>
          <a:srcRect t="3686" b="3686"/>
          <a:stretch/>
        </p:blipFill>
        <p:spPr>
          <a:xfrm>
            <a:off x="3198290" y="233636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 rotWithShape="1">
          <a:blip r:embed="rId8">
            <a:alphaModFix/>
          </a:blip>
          <a:srcRect t="2088" b="2088"/>
          <a:stretch/>
        </p:blipFill>
        <p:spPr>
          <a:xfrm>
            <a:off x="4319573" y="233636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Shape 8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2102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Shape 8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23386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Shape 8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78712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1087" y="2334024"/>
            <a:ext cx="884938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Shape 8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55579" y="2393184"/>
            <a:ext cx="1173007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8121" y="2300617"/>
            <a:ext cx="1044772" cy="8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Shape 8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5953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Shape 8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36568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Shape 8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81242" y="2999057"/>
            <a:ext cx="200872" cy="263416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3198300" y="1093850"/>
            <a:ext cx="3833699" cy="10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7 train cars!</a:t>
            </a:r>
          </a:p>
        </p:txBody>
      </p:sp>
      <p:sp>
        <p:nvSpPr>
          <p:cNvPr id="879" name="Shape 879"/>
          <p:cNvSpPr txBox="1"/>
          <p:nvPr/>
        </p:nvSpPr>
        <p:spPr>
          <a:xfrm>
            <a:off x="2655150" y="3573825"/>
            <a:ext cx="3593999" cy="71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(only 4 at a time)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2707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Possible Trains: (permutations of the 4 train cars)</a:t>
            </a:r>
          </a:p>
        </p:txBody>
      </p:sp>
      <p:pic>
        <p:nvPicPr>
          <p:cNvPr id="886" name="Shape 8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911" y="32331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Shape 887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4049936" y="32331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Shape 8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425" y="3193175"/>
            <a:ext cx="1095499" cy="9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99" y="172205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Shape 890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3982124" y="1785300"/>
            <a:ext cx="1044124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Shape 891"/>
          <p:cNvPicPr preferRelativeResize="0"/>
          <p:nvPr/>
        </p:nvPicPr>
        <p:blipFill rotWithShape="1">
          <a:blip r:embed="rId6">
            <a:alphaModFix/>
          </a:blip>
          <a:srcRect t="3686" b="3686"/>
          <a:stretch/>
        </p:blipFill>
        <p:spPr>
          <a:xfrm>
            <a:off x="5201324" y="1785300"/>
            <a:ext cx="1044125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Shape 8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425" y="1669175"/>
            <a:ext cx="1095499" cy="92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Shape 8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0523" y="1798250"/>
            <a:ext cx="933533" cy="8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Shape 8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36323" y="3309297"/>
            <a:ext cx="1393883" cy="8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Shape 895"/>
          <p:cNvPicPr preferRelativeResize="0"/>
          <p:nvPr/>
        </p:nvPicPr>
        <p:blipFill rotWithShape="1">
          <a:blip r:embed="rId9">
            <a:alphaModFix/>
          </a:blip>
          <a:srcRect t="2088" b="2088"/>
          <a:stretch/>
        </p:blipFill>
        <p:spPr>
          <a:xfrm>
            <a:off x="5213736" y="3269375"/>
            <a:ext cx="1044125" cy="8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2744537" y="4448250"/>
            <a:ext cx="35192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could we count this?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2707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Multiplication Rule to the Rescue!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23023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7</a:t>
            </a:r>
          </a:p>
        </p:txBody>
      </p:sp>
      <p:sp>
        <p:nvSpPr>
          <p:cNvPr id="904" name="Shape 904"/>
          <p:cNvSpPr txBox="1"/>
          <p:nvPr/>
        </p:nvSpPr>
        <p:spPr>
          <a:xfrm>
            <a:off x="27595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x="32167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741B47"/>
                </a:solidFill>
              </a:rPr>
              <a:t>6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36739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x="42073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351C75"/>
                </a:solidFill>
              </a:rPr>
              <a:t>5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x="5807550" y="2467500"/>
            <a:ext cx="1497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 840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52741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34F5C"/>
                </a:solidFill>
              </a:rPr>
              <a:t>4</a:t>
            </a:r>
          </a:p>
        </p:txBody>
      </p:sp>
      <p:sp>
        <p:nvSpPr>
          <p:cNvPr id="910" name="Shape 910"/>
          <p:cNvSpPr txBox="1"/>
          <p:nvPr/>
        </p:nvSpPr>
        <p:spPr>
          <a:xfrm>
            <a:off x="4740750" y="2467487"/>
            <a:ext cx="3942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x</a:t>
            </a:r>
          </a:p>
        </p:txBody>
      </p:sp>
      <p:sp>
        <p:nvSpPr>
          <p:cNvPr id="911" name="Shape 911"/>
          <p:cNvSpPr txBox="1">
            <a:spLocks noGrp="1"/>
          </p:cNvSpPr>
          <p:nvPr>
            <p:ph type="body" idx="1"/>
          </p:nvPr>
        </p:nvSpPr>
        <p:spPr>
          <a:xfrm>
            <a:off x="2175150" y="2126112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1st</a:t>
            </a:r>
          </a:p>
        </p:txBody>
      </p:sp>
      <p:sp>
        <p:nvSpPr>
          <p:cNvPr id="912" name="Shape 912"/>
          <p:cNvSpPr txBox="1">
            <a:spLocks noGrp="1"/>
          </p:cNvSpPr>
          <p:nvPr>
            <p:ph type="body" idx="1"/>
          </p:nvPr>
        </p:nvSpPr>
        <p:spPr>
          <a:xfrm>
            <a:off x="3089550" y="2126112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2nd</a:t>
            </a:r>
          </a:p>
        </p:txBody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4156350" y="2126112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3rd</a:t>
            </a:r>
          </a:p>
        </p:txBody>
      </p:sp>
      <p:sp>
        <p:nvSpPr>
          <p:cNvPr id="914" name="Shape 914"/>
          <p:cNvSpPr txBox="1">
            <a:spLocks noGrp="1"/>
          </p:cNvSpPr>
          <p:nvPr>
            <p:ph type="body" idx="1"/>
          </p:nvPr>
        </p:nvSpPr>
        <p:spPr>
          <a:xfrm>
            <a:off x="5223150" y="2126112"/>
            <a:ext cx="648599" cy="48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4th</a:t>
            </a:r>
          </a:p>
        </p:txBody>
      </p:sp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4984095" y="434300"/>
            <a:ext cx="22625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(first attempt)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Cardinality Adding!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24" y="1486026"/>
            <a:ext cx="2914989" cy="2507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2265327"/>
            <a:ext cx="2167404" cy="804289"/>
          </a:xfrm>
          <a:prstGeom prst="rect">
            <a:avLst/>
          </a:prstGeom>
        </p:spPr>
      </p:pic>
      <p:pic>
        <p:nvPicPr>
          <p:cNvPr id="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901" y="239601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44" y="1486026"/>
            <a:ext cx="2854151" cy="24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2707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 Counting!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3473825" y="2296800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7!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x="4172275" y="2296800"/>
            <a:ext cx="1497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 5040</a:t>
            </a:r>
          </a:p>
        </p:txBody>
      </p:sp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4984100" y="434300"/>
            <a:ext cx="25070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(second attempt) </a:t>
            </a:r>
          </a:p>
        </p:txBody>
      </p:sp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>
            <a:off x="851999" y="1610950"/>
            <a:ext cx="7440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(what if we were counting permutations of all 7? ) </a:t>
            </a:r>
          </a:p>
        </p:txBody>
      </p:sp>
      <p:sp>
        <p:nvSpPr>
          <p:cNvPr id="926" name="Shape 926"/>
          <p:cNvSpPr txBox="1">
            <a:spLocks noGrp="1"/>
          </p:cNvSpPr>
          <p:nvPr>
            <p:ph type="body" idx="1"/>
          </p:nvPr>
        </p:nvSpPr>
        <p:spPr>
          <a:xfrm>
            <a:off x="2717600" y="3354825"/>
            <a:ext cx="40455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many extra did we count?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2707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 Counting!</a:t>
            </a:r>
          </a:p>
        </p:txBody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4984100" y="434300"/>
            <a:ext cx="25070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(second attempt) </a:t>
            </a:r>
          </a:p>
        </p:txBody>
      </p:sp>
      <p:pic>
        <p:nvPicPr>
          <p:cNvPr id="934" name="Shape 9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06" y="1667010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Shape 935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084289" y="1720236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Shape 936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3139615" y="1720236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4260898" y="1720236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Shape 9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62412" y="1717899"/>
            <a:ext cx="884938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Shape 9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6904" y="1777059"/>
            <a:ext cx="1173007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Shape 9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19446" y="1684492"/>
            <a:ext cx="1044772" cy="8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Shape 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06" y="2804685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Shape 942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084289" y="285791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Shape 943"/>
          <p:cNvPicPr preferRelativeResize="0"/>
          <p:nvPr/>
        </p:nvPicPr>
        <p:blipFill rotWithShape="1">
          <a:blip r:embed="rId5">
            <a:alphaModFix/>
          </a:blip>
          <a:srcRect t="3686" b="3686"/>
          <a:stretch/>
        </p:blipFill>
        <p:spPr>
          <a:xfrm>
            <a:off x="3139615" y="285791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Shape 944"/>
          <p:cNvPicPr preferRelativeResize="0"/>
          <p:nvPr/>
        </p:nvPicPr>
        <p:blipFill rotWithShape="1">
          <a:blip r:embed="rId6">
            <a:alphaModFix/>
          </a:blip>
          <a:srcRect t="2088" b="2088"/>
          <a:stretch/>
        </p:blipFill>
        <p:spPr>
          <a:xfrm>
            <a:off x="4260898" y="285791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Shape 9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7137" y="2857899"/>
            <a:ext cx="884938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Shape 9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8079" y="2880884"/>
            <a:ext cx="1173007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Shape 9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2172" y="2849380"/>
            <a:ext cx="1044772" cy="818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8" name="Shape 948"/>
          <p:cNvCxnSpPr/>
          <p:nvPr/>
        </p:nvCxnSpPr>
        <p:spPr>
          <a:xfrm>
            <a:off x="5329100" y="1476725"/>
            <a:ext cx="0" cy="2435099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49" name="Shape 9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6749037" y="2391411"/>
            <a:ext cx="531625" cy="30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Shape 950"/>
          <p:cNvSpPr txBox="1"/>
          <p:nvPr/>
        </p:nvSpPr>
        <p:spPr>
          <a:xfrm>
            <a:off x="6426950" y="4262525"/>
            <a:ext cx="13100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3! = 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(mo’ trains)</a:t>
            </a:r>
          </a:p>
        </p:txBody>
      </p:sp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72707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 Counting!</a:t>
            </a:r>
          </a:p>
        </p:txBody>
      </p:sp>
      <p:sp>
        <p:nvSpPr>
          <p:cNvPr id="957" name="Shape 957"/>
          <p:cNvSpPr txBox="1"/>
          <p:nvPr/>
        </p:nvSpPr>
        <p:spPr>
          <a:xfrm>
            <a:off x="3430825" y="1877700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7!</a:t>
            </a:r>
          </a:p>
        </p:txBody>
      </p:sp>
      <p:sp>
        <p:nvSpPr>
          <p:cNvPr id="958" name="Shape 958"/>
          <p:cNvSpPr txBox="1"/>
          <p:nvPr/>
        </p:nvSpPr>
        <p:spPr>
          <a:xfrm>
            <a:off x="4393350" y="2313125"/>
            <a:ext cx="1497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840</a:t>
            </a:r>
          </a:p>
        </p:txBody>
      </p:sp>
      <p:sp>
        <p:nvSpPr>
          <p:cNvPr id="959" name="Shape 959"/>
          <p:cNvSpPr txBox="1">
            <a:spLocks noGrp="1"/>
          </p:cNvSpPr>
          <p:nvPr>
            <p:ph type="body" idx="1"/>
          </p:nvPr>
        </p:nvSpPr>
        <p:spPr>
          <a:xfrm>
            <a:off x="4984100" y="434300"/>
            <a:ext cx="25070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(second attempt) </a:t>
            </a:r>
          </a:p>
        </p:txBody>
      </p:sp>
      <p:cxnSp>
        <p:nvCxnSpPr>
          <p:cNvPr id="960" name="Shape 960"/>
          <p:cNvCxnSpPr/>
          <p:nvPr/>
        </p:nvCxnSpPr>
        <p:spPr>
          <a:xfrm rot="10800000" flipH="1">
            <a:off x="3252750" y="2583125"/>
            <a:ext cx="870300" cy="98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1" name="Shape 961"/>
          <p:cNvSpPr txBox="1"/>
          <p:nvPr/>
        </p:nvSpPr>
        <p:spPr>
          <a:xfrm>
            <a:off x="3430825" y="2715900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3!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(general trains)</a:t>
            </a:r>
          </a:p>
        </p:txBody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2126699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 Counting!</a:t>
            </a:r>
          </a:p>
        </p:txBody>
      </p:sp>
      <p:pic>
        <p:nvPicPr>
          <p:cNvPr id="968" name="Shape 9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06" y="2200410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Shape 969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084289" y="2253636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Shape 970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4260898" y="2253636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Shape 9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2412" y="2251299"/>
            <a:ext cx="884938" cy="80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Shape 9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446" y="2217892"/>
            <a:ext cx="1044772" cy="8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Shape 9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06" y="3109485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 rotWithShape="1">
          <a:blip r:embed="rId4">
            <a:alphaModFix/>
          </a:blip>
          <a:srcRect l="2901" r="2892"/>
          <a:stretch/>
        </p:blipFill>
        <p:spPr>
          <a:xfrm>
            <a:off x="2084289" y="316271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 rotWithShape="1">
          <a:blip r:embed="rId5">
            <a:alphaModFix/>
          </a:blip>
          <a:srcRect t="2088" b="2088"/>
          <a:stretch/>
        </p:blipFill>
        <p:spPr>
          <a:xfrm>
            <a:off x="4260898" y="3162711"/>
            <a:ext cx="903782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8079" y="3185684"/>
            <a:ext cx="1173007" cy="711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2172" y="3154180"/>
            <a:ext cx="1044772" cy="818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Shape 978"/>
          <p:cNvCxnSpPr/>
          <p:nvPr/>
        </p:nvCxnSpPr>
        <p:spPr>
          <a:xfrm>
            <a:off x="5320150" y="2210200"/>
            <a:ext cx="19500" cy="18288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9" name="Shape 979"/>
          <p:cNvSpPr txBox="1"/>
          <p:nvPr/>
        </p:nvSpPr>
        <p:spPr>
          <a:xfrm>
            <a:off x="6579350" y="4338725"/>
            <a:ext cx="1044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(n-r)</a:t>
            </a:r>
          </a:p>
        </p:txBody>
      </p:sp>
      <p:sp>
        <p:nvSpPr>
          <p:cNvPr id="980" name="Shape 980"/>
          <p:cNvSpPr txBox="1">
            <a:spLocks noGrp="1"/>
          </p:cNvSpPr>
          <p:nvPr>
            <p:ph type="body" idx="1"/>
          </p:nvPr>
        </p:nvSpPr>
        <p:spPr>
          <a:xfrm>
            <a:off x="6551900" y="2392750"/>
            <a:ext cx="663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 </a:t>
            </a:r>
          </a:p>
        </p:txBody>
      </p:sp>
      <p:sp>
        <p:nvSpPr>
          <p:cNvPr id="981" name="Shape 981"/>
          <p:cNvSpPr txBox="1">
            <a:spLocks noGrp="1"/>
          </p:cNvSpPr>
          <p:nvPr>
            <p:ph type="body" idx="1"/>
          </p:nvPr>
        </p:nvSpPr>
        <p:spPr>
          <a:xfrm>
            <a:off x="6628100" y="3307150"/>
            <a:ext cx="663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 </a:t>
            </a:r>
          </a:p>
        </p:txBody>
      </p:sp>
      <p:sp>
        <p:nvSpPr>
          <p:cNvPr id="982" name="Shape 982"/>
          <p:cNvSpPr txBox="1">
            <a:spLocks noGrp="1"/>
          </p:cNvSpPr>
          <p:nvPr>
            <p:ph type="body" idx="1"/>
          </p:nvPr>
        </p:nvSpPr>
        <p:spPr>
          <a:xfrm>
            <a:off x="3351500" y="2392750"/>
            <a:ext cx="663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 </a:t>
            </a:r>
          </a:p>
        </p:txBody>
      </p:sp>
      <p:sp>
        <p:nvSpPr>
          <p:cNvPr id="983" name="Shape 983"/>
          <p:cNvSpPr txBox="1">
            <a:spLocks noGrp="1"/>
          </p:cNvSpPr>
          <p:nvPr>
            <p:ph type="body" idx="1"/>
          </p:nvPr>
        </p:nvSpPr>
        <p:spPr>
          <a:xfrm>
            <a:off x="3351500" y="3307150"/>
            <a:ext cx="663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... 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x="4439331" y="905650"/>
            <a:ext cx="546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n</a:t>
            </a:r>
          </a:p>
        </p:txBody>
      </p:sp>
      <p:sp>
        <p:nvSpPr>
          <p:cNvPr id="985" name="Shape 985"/>
          <p:cNvSpPr/>
          <p:nvPr/>
        </p:nvSpPr>
        <p:spPr>
          <a:xfrm rot="5400000">
            <a:off x="4418425" y="-1785474"/>
            <a:ext cx="729900" cy="7156499"/>
          </a:xfrm>
          <a:prstGeom prst="leftBrace">
            <a:avLst>
              <a:gd name="adj1" fmla="val 8333"/>
              <a:gd name="adj2" fmla="val 51928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6" name="Shape 986"/>
          <p:cNvSpPr/>
          <p:nvPr/>
        </p:nvSpPr>
        <p:spPr>
          <a:xfrm rot="-5400000">
            <a:off x="2801625" y="2204999"/>
            <a:ext cx="578099" cy="4204800"/>
          </a:xfrm>
          <a:prstGeom prst="leftBrace">
            <a:avLst>
              <a:gd name="adj1" fmla="val 13171"/>
              <a:gd name="adj2" fmla="val 55109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7" name="Shape 987"/>
          <p:cNvSpPr txBox="1"/>
          <p:nvPr/>
        </p:nvSpPr>
        <p:spPr>
          <a:xfrm>
            <a:off x="3122756" y="4475025"/>
            <a:ext cx="546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r</a:t>
            </a:r>
          </a:p>
        </p:txBody>
      </p:sp>
      <p:sp>
        <p:nvSpPr>
          <p:cNvPr id="988" name="Shape 988"/>
          <p:cNvSpPr/>
          <p:nvPr/>
        </p:nvSpPr>
        <p:spPr>
          <a:xfrm rot="-5400000">
            <a:off x="6758550" y="2778124"/>
            <a:ext cx="414599" cy="3006900"/>
          </a:xfrm>
          <a:prstGeom prst="leftBrace">
            <a:avLst>
              <a:gd name="adj1" fmla="val 8333"/>
              <a:gd name="adj2" fmla="val 52836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(general)</a:t>
            </a:r>
          </a:p>
        </p:txBody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435600" y="1092850"/>
            <a:ext cx="8190000" cy="51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If we have n things that we want to take r things at a time</a:t>
            </a:r>
            <a:r>
              <a:rPr lang="en"/>
              <a:t> 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x="4300200" y="1861375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1155CC"/>
                </a:solidFill>
              </a:rPr>
              <a:t>n!</a:t>
            </a:r>
          </a:p>
        </p:txBody>
      </p:sp>
      <p:cxnSp>
        <p:nvCxnSpPr>
          <p:cNvPr id="996" name="Shape 996"/>
          <p:cNvCxnSpPr/>
          <p:nvPr/>
        </p:nvCxnSpPr>
        <p:spPr>
          <a:xfrm rot="10800000" flipH="1">
            <a:off x="4122125" y="2566800"/>
            <a:ext cx="870300" cy="98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97" name="Shape 997"/>
          <p:cNvSpPr txBox="1"/>
          <p:nvPr/>
        </p:nvSpPr>
        <p:spPr>
          <a:xfrm>
            <a:off x="4052700" y="2732225"/>
            <a:ext cx="1038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(n-r)!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(general)</a:t>
            </a:r>
          </a:p>
        </p:txBody>
      </p:sp>
      <p:pic>
        <p:nvPicPr>
          <p:cNvPr id="1003" name="Shape 10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249" y="1266925"/>
            <a:ext cx="7745499" cy="30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Permutations… (general)</a:t>
            </a:r>
          </a:p>
        </p:txBody>
      </p:sp>
      <p:pic>
        <p:nvPicPr>
          <p:cNvPr id="1009" name="Shape 10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0" y="1098161"/>
            <a:ext cx="8234498" cy="294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Combinations...</a:t>
            </a:r>
          </a:p>
        </p:txBody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To permute a list is to change the ORDER!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 rt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In contrast a combination is just a sub collection of items with no order (a subset)</a:t>
            </a:r>
          </a:p>
        </p:txBody>
      </p:sp>
      <p:pic>
        <p:nvPicPr>
          <p:cNvPr id="1016" name="Shape 10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00" y="2832325"/>
            <a:ext cx="8346350" cy="94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Combinations… 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Example: (how to play)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You first choose 5 different numbers (the white balls) from 1 to 69. Then you pick the Powerball (the red ball) from 1 to 26. The order which you pick the numbers for the white balls is irrelevant. If your 5 numbers + 1 powerball number match the 5 numbers + 1 powerball drawn in the “official drawing” you win! If you wanted to buy tickets that cover every possible combination (guaranteeing a win), how many tickets would you need to buy?  </a:t>
            </a:r>
          </a:p>
        </p:txBody>
      </p:sp>
      <p:pic>
        <p:nvPicPr>
          <p:cNvPr id="1023" name="Shape 10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52387"/>
            <a:ext cx="4165625" cy="1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Shape 1024"/>
          <p:cNvSpPr/>
          <p:nvPr/>
        </p:nvSpPr>
        <p:spPr>
          <a:xfrm>
            <a:off x="1740775" y="1877700"/>
            <a:ext cx="3638100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352075" y="2112400"/>
            <a:ext cx="1026899" cy="3323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2845875" y="2171100"/>
            <a:ext cx="2532899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8185600" y="2171100"/>
            <a:ext cx="646799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8" name="Shape 1028"/>
          <p:cNvSpPr/>
          <p:nvPr/>
        </p:nvSpPr>
        <p:spPr>
          <a:xfrm>
            <a:off x="136925" y="2503600"/>
            <a:ext cx="1026899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9" name="Shape 1029"/>
          <p:cNvSpPr/>
          <p:nvPr/>
        </p:nvSpPr>
        <p:spPr>
          <a:xfrm>
            <a:off x="1359375" y="2503600"/>
            <a:ext cx="1261500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1173550" y="2787200"/>
            <a:ext cx="1877699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1" name="Shape 10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3382" y="2079275"/>
            <a:ext cx="422774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Shape 10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" y="2444800"/>
            <a:ext cx="278124" cy="3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Shape 1033"/>
          <p:cNvSpPr/>
          <p:nvPr/>
        </p:nvSpPr>
        <p:spPr>
          <a:xfrm>
            <a:off x="361850" y="3755400"/>
            <a:ext cx="3638100" cy="263999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Combinations… </a:t>
            </a:r>
          </a:p>
        </p:txBody>
      </p:sp>
      <p:sp>
        <p:nvSpPr>
          <p:cNvPr id="1039" name="Shape 103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262599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(We will count the white balls first)  </a:t>
            </a:r>
          </a:p>
        </p:txBody>
      </p:sp>
      <p:pic>
        <p:nvPicPr>
          <p:cNvPr id="1040" name="Shape 10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52387"/>
            <a:ext cx="4165625" cy="1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Shape 1041"/>
          <p:cNvSpPr txBox="1">
            <a:spLocks noGrp="1"/>
          </p:cNvSpPr>
          <p:nvPr>
            <p:ph type="body" idx="1"/>
          </p:nvPr>
        </p:nvSpPr>
        <p:spPr>
          <a:xfrm>
            <a:off x="1371550" y="1314650"/>
            <a:ext cx="32481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(over counting again!)  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1496100" y="2272650"/>
            <a:ext cx="61518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if we tried counting the permutations?   </a:t>
            </a:r>
          </a:p>
        </p:txBody>
      </p:sp>
      <p:pic>
        <p:nvPicPr>
          <p:cNvPr id="1043" name="Shape 10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9854" y="3072423"/>
            <a:ext cx="7464296" cy="133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Shape 10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7600" y="3135475"/>
            <a:ext cx="1823324" cy="11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Shape 10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2225" y="3237550"/>
            <a:ext cx="3362925" cy="116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Cardinality Adding!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4" y="1093849"/>
            <a:ext cx="2524907" cy="2171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742078"/>
            <a:ext cx="2167404" cy="580786"/>
          </a:xfrm>
          <a:prstGeom prst="rect">
            <a:avLst/>
          </a:prstGeom>
        </p:spPr>
      </p:pic>
      <p:pic>
        <p:nvPicPr>
          <p:cNvPr id="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901" y="201501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26" y="1155082"/>
            <a:ext cx="2382523" cy="2049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9" y="2987382"/>
            <a:ext cx="2373490" cy="2041492"/>
          </a:xfrm>
          <a:prstGeom prst="rect">
            <a:avLst/>
          </a:prstGeom>
        </p:spPr>
      </p:pic>
      <p:pic>
        <p:nvPicPr>
          <p:cNvPr id="9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900" y="3586454"/>
            <a:ext cx="581025" cy="542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Combinations… </a:t>
            </a:r>
          </a:p>
        </p:txBody>
      </p:sp>
      <p:sp>
        <p:nvSpPr>
          <p:cNvPr id="1051" name="Shape 1051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262599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(We will count the white balls first)  </a:t>
            </a:r>
          </a:p>
        </p:txBody>
      </p:sp>
      <p:pic>
        <p:nvPicPr>
          <p:cNvPr id="1052" name="Shape 10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52387"/>
            <a:ext cx="4165625" cy="1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Shape 1053"/>
          <p:cNvSpPr txBox="1">
            <a:spLocks noGrp="1"/>
          </p:cNvSpPr>
          <p:nvPr>
            <p:ph type="body" idx="1"/>
          </p:nvPr>
        </p:nvSpPr>
        <p:spPr>
          <a:xfrm>
            <a:off x="1371550" y="1314650"/>
            <a:ext cx="32481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(over counting again!)  </a:t>
            </a:r>
          </a:p>
        </p:txBody>
      </p:sp>
      <p:pic>
        <p:nvPicPr>
          <p:cNvPr id="1054" name="Shape 10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787" y="2405062"/>
            <a:ext cx="49244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Shape 10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787" y="3624262"/>
            <a:ext cx="492442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/>
        </p:nvSpPr>
        <p:spPr>
          <a:xfrm>
            <a:off x="24644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1057" name="Shape 1057"/>
          <p:cNvSpPr txBox="1"/>
          <p:nvPr/>
        </p:nvSpPr>
        <p:spPr>
          <a:xfrm>
            <a:off x="35312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x="44456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x="53600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x="63506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47</a:t>
            </a:r>
          </a:p>
        </p:txBody>
      </p:sp>
      <p:sp>
        <p:nvSpPr>
          <p:cNvPr id="1061" name="Shape 1061"/>
          <p:cNvSpPr txBox="1"/>
          <p:nvPr/>
        </p:nvSpPr>
        <p:spPr>
          <a:xfrm>
            <a:off x="3403325" y="4002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2464475" y="4002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1063" name="Shape 1063"/>
          <p:cNvSpPr txBox="1"/>
          <p:nvPr/>
        </p:nvSpPr>
        <p:spPr>
          <a:xfrm>
            <a:off x="5360075" y="40157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  <p:sp>
        <p:nvSpPr>
          <p:cNvPr id="1064" name="Shape 1064"/>
          <p:cNvSpPr txBox="1"/>
          <p:nvPr/>
        </p:nvSpPr>
        <p:spPr>
          <a:xfrm>
            <a:off x="6350675" y="40157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x="4407575" y="4047612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Combinations… </a:t>
            </a:r>
          </a:p>
        </p:txBody>
      </p:sp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262599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(We will count the white balls first)  </a:t>
            </a:r>
          </a:p>
        </p:txBody>
      </p:sp>
      <p:pic>
        <p:nvPicPr>
          <p:cNvPr id="1072" name="Shape 10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52387"/>
            <a:ext cx="4165625" cy="1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1371550" y="1314650"/>
            <a:ext cx="32481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(over counting again!)  </a:t>
            </a:r>
          </a:p>
        </p:txBody>
      </p:sp>
      <p:pic>
        <p:nvPicPr>
          <p:cNvPr id="1074" name="Shape 10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9787" y="2405062"/>
            <a:ext cx="4924425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Shape 1075"/>
          <p:cNvSpPr txBox="1"/>
          <p:nvPr/>
        </p:nvSpPr>
        <p:spPr>
          <a:xfrm>
            <a:off x="24644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x="35312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9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x="44456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22</a:t>
            </a:r>
          </a:p>
        </p:txBody>
      </p:sp>
      <p:sp>
        <p:nvSpPr>
          <p:cNvPr id="1078" name="Shape 1078"/>
          <p:cNvSpPr txBox="1"/>
          <p:nvPr/>
        </p:nvSpPr>
        <p:spPr>
          <a:xfrm>
            <a:off x="53600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11</a:t>
            </a:r>
          </a:p>
        </p:txBody>
      </p:sp>
      <p:sp>
        <p:nvSpPr>
          <p:cNvPr id="1079" name="Shape 1079"/>
          <p:cNvSpPr txBox="1"/>
          <p:nvPr/>
        </p:nvSpPr>
        <p:spPr>
          <a:xfrm>
            <a:off x="6350675" y="2796575"/>
            <a:ext cx="430199" cy="40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47</a:t>
            </a:r>
          </a:p>
        </p:txBody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xfrm>
            <a:off x="1421250" y="2012625"/>
            <a:ext cx="63015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(How many different ways could this happen?)  </a:t>
            </a:r>
          </a:p>
        </p:txBody>
      </p:sp>
      <p:sp>
        <p:nvSpPr>
          <p:cNvPr id="1081" name="Shape 1081"/>
          <p:cNvSpPr/>
          <p:nvPr/>
        </p:nvSpPr>
        <p:spPr>
          <a:xfrm rot="-5400000">
            <a:off x="4334601" y="1391050"/>
            <a:ext cx="567299" cy="4904699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2" name="Shape 1082"/>
          <p:cNvSpPr txBox="1"/>
          <p:nvPr/>
        </p:nvSpPr>
        <p:spPr>
          <a:xfrm>
            <a:off x="4015675" y="4186350"/>
            <a:ext cx="16467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5! = 120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Combinations… </a:t>
            </a:r>
          </a:p>
        </p:txBody>
      </p:sp>
      <p:pic>
        <p:nvPicPr>
          <p:cNvPr id="1088" name="Shape 10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25" y="152387"/>
            <a:ext cx="4165625" cy="10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Shape 1089"/>
          <p:cNvSpPr txBox="1"/>
          <p:nvPr/>
        </p:nvSpPr>
        <p:spPr>
          <a:xfrm>
            <a:off x="6706250" y="1564275"/>
            <a:ext cx="18645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112385</a:t>
            </a:r>
          </a:p>
        </p:txBody>
      </p:sp>
      <p:pic>
        <p:nvPicPr>
          <p:cNvPr id="1090" name="Shape 10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1935" y="1353250"/>
            <a:ext cx="1369340" cy="549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Shape 1091"/>
          <p:cNvCxnSpPr/>
          <p:nvPr/>
        </p:nvCxnSpPr>
        <p:spPr>
          <a:xfrm rot="10800000" flipH="1">
            <a:off x="2423525" y="1914674"/>
            <a:ext cx="1462199" cy="1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92" name="Shape 1092"/>
          <p:cNvSpPr txBox="1"/>
          <p:nvPr/>
        </p:nvSpPr>
        <p:spPr>
          <a:xfrm>
            <a:off x="2906400" y="1962850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5!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3945125" y="1560075"/>
            <a:ext cx="4688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= </a:t>
            </a:r>
          </a:p>
        </p:txBody>
      </p:sp>
      <p:sp>
        <p:nvSpPr>
          <p:cNvPr id="1094" name="Shape 1094"/>
          <p:cNvSpPr txBox="1"/>
          <p:nvPr/>
        </p:nvSpPr>
        <p:spPr>
          <a:xfrm>
            <a:off x="5843975" y="1792725"/>
            <a:ext cx="543599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5"/>
                </a:solidFill>
              </a:rPr>
              <a:t>5!</a:t>
            </a:r>
          </a:p>
        </p:txBody>
      </p:sp>
      <p:pic>
        <p:nvPicPr>
          <p:cNvPr id="1095" name="Shape 10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3900" y="1331032"/>
            <a:ext cx="1503000" cy="107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Shape 1096"/>
          <p:cNvCxnSpPr/>
          <p:nvPr/>
        </p:nvCxnSpPr>
        <p:spPr>
          <a:xfrm rot="10800000" flipH="1">
            <a:off x="4482625" y="1858124"/>
            <a:ext cx="2004600" cy="12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97" name="Shape 1097"/>
          <p:cNvSpPr txBox="1"/>
          <p:nvPr/>
        </p:nvSpPr>
        <p:spPr>
          <a:xfrm>
            <a:off x="2035050" y="3210425"/>
            <a:ext cx="5073900" cy="54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112385  x  </a:t>
            </a:r>
            <a:r>
              <a:rPr lang="en" sz="3000">
                <a:solidFill>
                  <a:schemeClr val="accent5"/>
                </a:solidFill>
              </a:rPr>
              <a:t>26 </a:t>
            </a:r>
            <a:r>
              <a:rPr lang="en" sz="3000"/>
              <a:t> =  292201338</a:t>
            </a:r>
          </a:p>
        </p:txBody>
      </p:sp>
      <p:sp>
        <p:nvSpPr>
          <p:cNvPr id="1098" name="Shape 1098"/>
          <p:cNvSpPr txBox="1">
            <a:spLocks noGrp="1"/>
          </p:cNvSpPr>
          <p:nvPr>
            <p:ph type="body" idx="1"/>
          </p:nvPr>
        </p:nvSpPr>
        <p:spPr>
          <a:xfrm>
            <a:off x="464100" y="1659375"/>
            <a:ext cx="18645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White Balls=  </a:t>
            </a:r>
          </a:p>
        </p:txBody>
      </p:sp>
      <p:sp>
        <p:nvSpPr>
          <p:cNvPr id="1099" name="Shape 1099"/>
          <p:cNvSpPr/>
          <p:nvPr/>
        </p:nvSpPr>
        <p:spPr>
          <a:xfrm>
            <a:off x="2552500" y="3884175"/>
            <a:ext cx="354000" cy="512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1797250" y="4520125"/>
            <a:ext cx="16941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White Balls  </a:t>
            </a:r>
          </a:p>
        </p:txBody>
      </p:sp>
      <p:sp>
        <p:nvSpPr>
          <p:cNvPr id="1101" name="Shape 1101"/>
          <p:cNvSpPr/>
          <p:nvPr/>
        </p:nvSpPr>
        <p:spPr>
          <a:xfrm>
            <a:off x="4000300" y="3884175"/>
            <a:ext cx="354000" cy="512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2" name="Shape 1102"/>
          <p:cNvSpPr txBox="1">
            <a:spLocks noGrp="1"/>
          </p:cNvSpPr>
          <p:nvPr>
            <p:ph type="body" idx="1"/>
          </p:nvPr>
        </p:nvSpPr>
        <p:spPr>
          <a:xfrm>
            <a:off x="3549850" y="4520125"/>
            <a:ext cx="16941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Power Ball</a:t>
            </a:r>
            <a:r>
              <a:rPr lang="en"/>
              <a:t>  </a:t>
            </a:r>
          </a:p>
        </p:txBody>
      </p:sp>
      <p:pic>
        <p:nvPicPr>
          <p:cNvPr id="1103" name="Shape 11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0000" y="3203975"/>
            <a:ext cx="1032624" cy="59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Shape 1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0400" y="3210425"/>
            <a:ext cx="2498550" cy="5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1655037" y="2605537"/>
            <a:ext cx="6312599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Finish up with good old multiplication Rule!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Combinations...</a:t>
            </a:r>
          </a:p>
        </p:txBody>
      </p:sp>
      <p:pic>
        <p:nvPicPr>
          <p:cNvPr id="1111" name="Shape 1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62" y="1142912"/>
            <a:ext cx="8393074" cy="31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Shape 11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Combinations...</a:t>
            </a:r>
          </a:p>
        </p:txBody>
      </p:sp>
      <p:pic>
        <p:nvPicPr>
          <p:cNvPr id="1117" name="Shape 1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562" y="1011850"/>
            <a:ext cx="6934874" cy="386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pic>
        <p:nvPicPr>
          <p:cNvPr id="1123" name="Shape 1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775" y="1361950"/>
            <a:ext cx="7470350" cy="339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Shape 1124"/>
          <p:cNvSpPr/>
          <p:nvPr/>
        </p:nvSpPr>
        <p:spPr>
          <a:xfrm>
            <a:off x="692325" y="14474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>
            <a:off x="692325" y="22856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6" name="Shape 1126"/>
          <p:cNvSpPr/>
          <p:nvPr/>
        </p:nvSpPr>
        <p:spPr>
          <a:xfrm>
            <a:off x="692325" y="31238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7" name="Shape 1127"/>
          <p:cNvSpPr/>
          <p:nvPr/>
        </p:nvSpPr>
        <p:spPr>
          <a:xfrm>
            <a:off x="692325" y="40382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Examples:</a:t>
            </a:r>
          </a:p>
        </p:txBody>
      </p:sp>
      <p:pic>
        <p:nvPicPr>
          <p:cNvPr id="1133" name="Shape 1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1452562"/>
            <a:ext cx="842010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Shape 1134"/>
          <p:cNvSpPr txBox="1">
            <a:spLocks noGrp="1"/>
          </p:cNvSpPr>
          <p:nvPr>
            <p:ph type="body" idx="1"/>
          </p:nvPr>
        </p:nvSpPr>
        <p:spPr>
          <a:xfrm>
            <a:off x="2598750" y="4253025"/>
            <a:ext cx="39465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See the Blackboard for work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Examples:</a:t>
            </a:r>
          </a:p>
        </p:txBody>
      </p:sp>
      <p:sp>
        <p:nvSpPr>
          <p:cNvPr id="1140" name="Shape 1140"/>
          <p:cNvSpPr txBox="1">
            <a:spLocks noGrp="1"/>
          </p:cNvSpPr>
          <p:nvPr>
            <p:ph type="body" idx="1"/>
          </p:nvPr>
        </p:nvSpPr>
        <p:spPr>
          <a:xfrm>
            <a:off x="2598750" y="4253025"/>
            <a:ext cx="3946500" cy="512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See the Blackboard for work  </a:t>
            </a:r>
          </a:p>
        </p:txBody>
      </p:sp>
      <p:pic>
        <p:nvPicPr>
          <p:cNvPr id="1141" name="Shape 1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62" y="1304925"/>
            <a:ext cx="84486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Shape 114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92325" y="14474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8" name="Shape 1148"/>
          <p:cNvSpPr/>
          <p:nvPr/>
        </p:nvSpPr>
        <p:spPr>
          <a:xfrm>
            <a:off x="692325" y="22856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9" name="Shape 1149"/>
          <p:cNvSpPr/>
          <p:nvPr/>
        </p:nvSpPr>
        <p:spPr>
          <a:xfrm>
            <a:off x="692325" y="3045575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0" name="Shape 1150"/>
          <p:cNvSpPr/>
          <p:nvPr/>
        </p:nvSpPr>
        <p:spPr>
          <a:xfrm>
            <a:off x="692325" y="3581000"/>
            <a:ext cx="273900" cy="283499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1" name="Shape 1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704" y="1359429"/>
            <a:ext cx="7391174" cy="291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Group Work:</a:t>
            </a:r>
          </a:p>
        </p:txBody>
      </p:sp>
      <p:pic>
        <p:nvPicPr>
          <p:cNvPr id="1157" name="Shape 1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502" y="906000"/>
            <a:ext cx="6761099" cy="419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Shape 1158"/>
          <p:cNvSpPr/>
          <p:nvPr/>
        </p:nvSpPr>
        <p:spPr>
          <a:xfrm>
            <a:off x="1484475" y="2311825"/>
            <a:ext cx="334500" cy="292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>
            <a:off x="1484475" y="3022905"/>
            <a:ext cx="334500" cy="292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0" name="Shape 1160"/>
          <p:cNvSpPr/>
          <p:nvPr/>
        </p:nvSpPr>
        <p:spPr>
          <a:xfrm>
            <a:off x="1484475" y="3729601"/>
            <a:ext cx="334500" cy="292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1" name="Shape 1161"/>
          <p:cNvSpPr/>
          <p:nvPr/>
        </p:nvSpPr>
        <p:spPr>
          <a:xfrm>
            <a:off x="1484475" y="4433574"/>
            <a:ext cx="334500" cy="2922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Cardinality Adding!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94" y="1101368"/>
            <a:ext cx="2524907" cy="2156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742078"/>
            <a:ext cx="2167404" cy="580786"/>
          </a:xfrm>
          <a:prstGeom prst="rect">
            <a:avLst/>
          </a:prstGeom>
        </p:spPr>
      </p:pic>
      <p:pic>
        <p:nvPicPr>
          <p:cNvPr id="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8901" y="2015010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26" y="1162178"/>
            <a:ext cx="2382523" cy="2035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59" y="3114382"/>
            <a:ext cx="2373490" cy="2041492"/>
          </a:xfrm>
          <a:prstGeom prst="rect">
            <a:avLst/>
          </a:prstGeom>
        </p:spPr>
      </p:pic>
      <p:pic>
        <p:nvPicPr>
          <p:cNvPr id="10" name="Shape 2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6034" y="3904031"/>
            <a:ext cx="542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73" y="2863748"/>
            <a:ext cx="719058" cy="3805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3" y="2867850"/>
            <a:ext cx="719058" cy="4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(Recall) Cardinality Adding!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23" y="1527372"/>
            <a:ext cx="1341072" cy="115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742078"/>
            <a:ext cx="2167404" cy="580786"/>
          </a:xfrm>
          <a:prstGeom prst="rect">
            <a:avLst/>
          </a:prstGeom>
        </p:spPr>
      </p:pic>
      <p:pic>
        <p:nvPicPr>
          <p:cNvPr id="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7335" y="3471289"/>
            <a:ext cx="428359" cy="40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03" y="3114201"/>
            <a:ext cx="1303532" cy="1121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56" y="1996078"/>
            <a:ext cx="2022114" cy="1739265"/>
          </a:xfrm>
          <a:prstGeom prst="rect">
            <a:avLst/>
          </a:prstGeom>
        </p:spPr>
      </p:pic>
      <p:pic>
        <p:nvPicPr>
          <p:cNvPr id="10" name="Shape 2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3183" y="2592916"/>
            <a:ext cx="5429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080" y="1958011"/>
            <a:ext cx="325558" cy="32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23" y="1552772"/>
            <a:ext cx="1341071" cy="11534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03" y="3139601"/>
            <a:ext cx="1303532" cy="1121198"/>
          </a:xfrm>
          <a:prstGeom prst="rect">
            <a:avLst/>
          </a:prstGeom>
        </p:spPr>
      </p:pic>
      <p:pic>
        <p:nvPicPr>
          <p:cNvPr id="16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6480" y="3507411"/>
            <a:ext cx="325558" cy="32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30" y="1156858"/>
            <a:ext cx="719058" cy="4231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13" y="4070533"/>
            <a:ext cx="719058" cy="3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Disjoint Unions...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194" y="1183100"/>
            <a:ext cx="741749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1738100" y="1183100"/>
            <a:ext cx="3054300" cy="3100499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l="5547" r="5556"/>
          <a:stretch/>
        </p:blipFill>
        <p:spPr>
          <a:xfrm>
            <a:off x="6253994" y="1183100"/>
            <a:ext cx="741749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3566900" y="1183100"/>
            <a:ext cx="3054300" cy="3100499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605500" y="4118850"/>
            <a:ext cx="4110986" cy="586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it means they are </a:t>
            </a:r>
            <a:r>
              <a:rPr lang="en" dirty="0" smtClean="0"/>
              <a:t>different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200" dirty="0" smtClean="0"/>
              <a:t>(t</a:t>
            </a:r>
            <a:r>
              <a:rPr lang="en" sz="1200" dirty="0" smtClean="0"/>
              <a:t>hat is they have an empty intersection)</a:t>
            </a:r>
            <a:endParaRPr lang="en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44" y="446313"/>
            <a:ext cx="1531228" cy="5098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35802E-6 L -0.11372 0.00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3951E-6 L -0.12691 0.004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2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35802E-6 L 0.2125 0.000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3951E-6 L 0.20798 -0.002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Sum of Disjoint </a:t>
            </a:r>
            <a:r>
              <a:rPr lang="en" dirty="0" smtClean="0"/>
              <a:t>Unions (The Addition Rule) </a:t>
            </a:r>
            <a:endParaRPr lang="en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37" y="2081200"/>
            <a:ext cx="30765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3252" y="1462275"/>
            <a:ext cx="2290800" cy="223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4918" y="1472925"/>
            <a:ext cx="2290800" cy="22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4744" y="1183100"/>
            <a:ext cx="741749" cy="7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7">
            <a:alphaModFix/>
          </a:blip>
          <a:srcRect l="5547" r="5556"/>
          <a:stretch/>
        </p:blipFill>
        <p:spPr>
          <a:xfrm>
            <a:off x="8082795" y="1030700"/>
            <a:ext cx="741749" cy="7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3962" y="2300275"/>
            <a:ext cx="5810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16" y="180327"/>
            <a:ext cx="2984842" cy="9130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973</Words>
  <Application>Microsoft Office PowerPoint</Application>
  <PresentationFormat>On-screen Show (16:9)</PresentationFormat>
  <Paragraphs>231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Source Code Pro</vt:lpstr>
      <vt:lpstr>Amatic SC</vt:lpstr>
      <vt:lpstr>beach-day</vt:lpstr>
      <vt:lpstr>Counting 101</vt:lpstr>
      <vt:lpstr>(Recall) Cardinality Adding!</vt:lpstr>
      <vt:lpstr>(Recall) Cardinality Adding!</vt:lpstr>
      <vt:lpstr>(Recall) Cardinality Adding!</vt:lpstr>
      <vt:lpstr>(Recall) Cardinality Adding!</vt:lpstr>
      <vt:lpstr>(Recall) Cardinality Adding!</vt:lpstr>
      <vt:lpstr>(Recall) Cardinality Adding!</vt:lpstr>
      <vt:lpstr>Disjoint Unions...</vt:lpstr>
      <vt:lpstr>Sum of Disjoint Unions (The Addition Rule) </vt:lpstr>
      <vt:lpstr>The addition rule...</vt:lpstr>
      <vt:lpstr>The addition rule...</vt:lpstr>
      <vt:lpstr>(Recall) Cross Products!</vt:lpstr>
      <vt:lpstr>(Recall) Cross Products!</vt:lpstr>
      <vt:lpstr>(Recall) Cross Products!</vt:lpstr>
      <vt:lpstr>The multiplication rule…(cross products)</vt:lpstr>
      <vt:lpstr>The multiplication rule…(cross products)</vt:lpstr>
      <vt:lpstr>The multiplication rule…(cross products)</vt:lpstr>
      <vt:lpstr>The multiplication rule…(cross products)</vt:lpstr>
      <vt:lpstr>The multiplication rule… (trains)</vt:lpstr>
      <vt:lpstr>The multiplication rule… (trains)</vt:lpstr>
      <vt:lpstr>The multiplication rule… (trains)</vt:lpstr>
      <vt:lpstr>The multiplication rule… (trains)</vt:lpstr>
      <vt:lpstr>The multiplication rule… (trains)</vt:lpstr>
      <vt:lpstr>The multiplication rule…(general)</vt:lpstr>
      <vt:lpstr>The multiplication rule...</vt:lpstr>
      <vt:lpstr>The multiplication rule… Breaks?</vt:lpstr>
      <vt:lpstr>The multiplication rule… Breaks?</vt:lpstr>
      <vt:lpstr>The multiplication rule… fixed!</vt:lpstr>
      <vt:lpstr>The multiplication rule… fixed!</vt:lpstr>
      <vt:lpstr>Group Work:</vt:lpstr>
      <vt:lpstr>Counting 201</vt:lpstr>
      <vt:lpstr>Permutations… (trains again)</vt:lpstr>
      <vt:lpstr>Permutations… (trains again)</vt:lpstr>
      <vt:lpstr>Factorial...</vt:lpstr>
      <vt:lpstr>Permutations</vt:lpstr>
      <vt:lpstr>Permutations</vt:lpstr>
      <vt:lpstr>Permutations… (mo’ trains)</vt:lpstr>
      <vt:lpstr>Permutations… (mo’ trains)</vt:lpstr>
      <vt:lpstr>Permutations… (mo’ trains)</vt:lpstr>
      <vt:lpstr>Permutations… (mo’ trains)</vt:lpstr>
      <vt:lpstr>Permutations… (mo’ trains)</vt:lpstr>
      <vt:lpstr>Permutations… (mo’ trains)</vt:lpstr>
      <vt:lpstr>Permutations… (general trains)</vt:lpstr>
      <vt:lpstr>Permutations… (general)</vt:lpstr>
      <vt:lpstr>Permutations… (general)</vt:lpstr>
      <vt:lpstr>Permutations… (general)</vt:lpstr>
      <vt:lpstr>Combinations...</vt:lpstr>
      <vt:lpstr>Combinations… </vt:lpstr>
      <vt:lpstr>Combinations… </vt:lpstr>
      <vt:lpstr>Combinations… </vt:lpstr>
      <vt:lpstr>Combinations… </vt:lpstr>
      <vt:lpstr>Combinations… </vt:lpstr>
      <vt:lpstr>Combinations...</vt:lpstr>
      <vt:lpstr>Combinations...</vt:lpstr>
      <vt:lpstr>Group Work:</vt:lpstr>
      <vt:lpstr>More Examples:</vt:lpstr>
      <vt:lpstr>More Examples:</vt:lpstr>
      <vt:lpstr>Group Work:</vt:lpstr>
      <vt:lpstr>Group Work: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101</dc:title>
  <dc:creator>RobertV</dc:creator>
  <cp:lastModifiedBy>RobertV</cp:lastModifiedBy>
  <cp:revision>10</cp:revision>
  <dcterms:modified xsi:type="dcterms:W3CDTF">2016-06-16T18:14:21Z</dcterms:modified>
</cp:coreProperties>
</file>